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9"/>
  </p:notesMasterIdLst>
  <p:handoutMasterIdLst>
    <p:handoutMasterId r:id="rId20"/>
  </p:handoutMasterIdLst>
  <p:sldIdLst>
    <p:sldId id="292" r:id="rId5"/>
    <p:sldId id="295" r:id="rId6"/>
    <p:sldId id="307" r:id="rId7"/>
    <p:sldId id="297" r:id="rId8"/>
    <p:sldId id="308" r:id="rId9"/>
    <p:sldId id="306" r:id="rId10"/>
    <p:sldId id="301" r:id="rId11"/>
    <p:sldId id="299" r:id="rId12"/>
    <p:sldId id="305" r:id="rId13"/>
    <p:sldId id="300" r:id="rId14"/>
    <p:sldId id="312" r:id="rId15"/>
    <p:sldId id="303" r:id="rId16"/>
    <p:sldId id="293" r:id="rId17"/>
    <p:sldId id="313" r:id="rId18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FA5"/>
    <a:srgbClr val="EFC347"/>
    <a:srgbClr val="E79130"/>
    <a:srgbClr val="F3703A"/>
    <a:srgbClr val="E1BA50"/>
    <a:srgbClr val="BE551A"/>
    <a:srgbClr val="FBFCFC"/>
    <a:srgbClr val="FFFFFF"/>
    <a:srgbClr val="F5F5F5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97" autoAdjust="0"/>
    <p:restoredTop sz="75039" autoAdjust="0"/>
  </p:normalViewPr>
  <p:slideViewPr>
    <p:cSldViewPr snapToGrid="0">
      <p:cViewPr>
        <p:scale>
          <a:sx n="97" d="100"/>
          <a:sy n="97" d="100"/>
        </p:scale>
        <p:origin x="4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43CAB0-A136-429F-BA08-1DB559B87F82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26C4A9A-A0E3-4FDA-A092-68215214C840}">
      <dgm:prSet phldrT="[Testo]" custT="1"/>
      <dgm:spPr/>
      <dgm:t>
        <a:bodyPr/>
        <a:lstStyle/>
        <a:p>
          <a:pPr algn="ctr"/>
          <a:r>
            <a:rPr lang="it-IT" sz="2000" dirty="0">
              <a:latin typeface="Amasis MT Pro Black" panose="02040A04050005020304" pitchFamily="18" charset="0"/>
            </a:rPr>
            <a:t>Sieromi</a:t>
          </a:r>
          <a:endParaRPr lang="it-IT" sz="2900" dirty="0">
            <a:latin typeface="Amasis MT Pro Black" panose="02040A04050005020304" pitchFamily="18" charset="0"/>
          </a:endParaRPr>
        </a:p>
      </dgm:t>
    </dgm:pt>
    <dgm:pt modelId="{66F9E631-6536-4DF0-9A69-407167EC1C58}" type="parTrans" cxnId="{59015366-3E81-4C24-AEE0-D7E4B2A28FFC}">
      <dgm:prSet/>
      <dgm:spPr/>
      <dgm:t>
        <a:bodyPr/>
        <a:lstStyle/>
        <a:p>
          <a:endParaRPr lang="it-IT"/>
        </a:p>
      </dgm:t>
    </dgm:pt>
    <dgm:pt modelId="{AA935300-EADA-4406-BCD4-9658725EE14F}" type="sibTrans" cxnId="{59015366-3E81-4C24-AEE0-D7E4B2A28FFC}">
      <dgm:prSet/>
      <dgm:spPr/>
      <dgm:t>
        <a:bodyPr/>
        <a:lstStyle/>
        <a:p>
          <a:endParaRPr lang="it-IT"/>
        </a:p>
      </dgm:t>
    </dgm:pt>
    <dgm:pt modelId="{A00DC78E-7C75-4BB3-8B86-C0A6A60134E4}">
      <dgm:prSet phldrT="[Testo]" custT="1"/>
      <dgm:spPr/>
      <dgm:t>
        <a:bodyPr/>
        <a:lstStyle/>
        <a:p>
          <a:pPr algn="ctr"/>
          <a:r>
            <a:rPr lang="it-IT" sz="2000" dirty="0">
              <a:latin typeface="Amasis MT Pro Black" panose="02040A04050005020304" pitchFamily="18" charset="0"/>
            </a:rPr>
            <a:t>Deiscenze</a:t>
          </a:r>
          <a:endParaRPr lang="it-IT" sz="2300" dirty="0">
            <a:latin typeface="Amasis MT Pro Black" panose="02040A04050005020304" pitchFamily="18" charset="0"/>
          </a:endParaRPr>
        </a:p>
      </dgm:t>
    </dgm:pt>
    <dgm:pt modelId="{1014CC51-D176-4B15-B83A-BA559240F9F1}" type="parTrans" cxnId="{ABF4DF49-D5DA-494E-9170-5420B83657AE}">
      <dgm:prSet/>
      <dgm:spPr/>
      <dgm:t>
        <a:bodyPr/>
        <a:lstStyle/>
        <a:p>
          <a:endParaRPr lang="it-IT"/>
        </a:p>
      </dgm:t>
    </dgm:pt>
    <dgm:pt modelId="{CD18C024-6C69-41A7-8E30-9AE66A991F0A}" type="sibTrans" cxnId="{ABF4DF49-D5DA-494E-9170-5420B83657AE}">
      <dgm:prSet/>
      <dgm:spPr/>
      <dgm:t>
        <a:bodyPr/>
        <a:lstStyle/>
        <a:p>
          <a:endParaRPr lang="it-IT"/>
        </a:p>
      </dgm:t>
    </dgm:pt>
    <dgm:pt modelId="{24FE60CF-A495-4956-A528-416D77A2D820}">
      <dgm:prSet phldrT="[Testo]" custT="1"/>
      <dgm:spPr/>
      <dgm:t>
        <a:bodyPr/>
        <a:lstStyle/>
        <a:p>
          <a:pPr algn="ctr"/>
          <a:r>
            <a:rPr lang="it-IT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masis MT Pro Black" panose="02040A04050005020304" pitchFamily="18" charset="0"/>
              <a:ea typeface="+mn-ea"/>
              <a:cs typeface="+mn-cs"/>
            </a:rPr>
            <a:t>Infezioni</a:t>
          </a:r>
          <a:endParaRPr lang="it-IT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masis MT Pro Black" panose="02040A04050005020304" pitchFamily="18" charset="0"/>
            <a:ea typeface="+mn-ea"/>
            <a:cs typeface="+mn-cs"/>
          </a:endParaRPr>
        </a:p>
      </dgm:t>
    </dgm:pt>
    <dgm:pt modelId="{01B1DC68-A9E1-4BC0-A2CF-0551170CAB74}" type="parTrans" cxnId="{C586B726-9337-4551-A940-1BB9E13739CE}">
      <dgm:prSet/>
      <dgm:spPr/>
      <dgm:t>
        <a:bodyPr/>
        <a:lstStyle/>
        <a:p>
          <a:endParaRPr lang="it-IT"/>
        </a:p>
      </dgm:t>
    </dgm:pt>
    <dgm:pt modelId="{5F3109B8-489B-4ACD-A934-7A243650C5D4}" type="sibTrans" cxnId="{C586B726-9337-4551-A940-1BB9E13739CE}">
      <dgm:prSet/>
      <dgm:spPr/>
      <dgm:t>
        <a:bodyPr/>
        <a:lstStyle/>
        <a:p>
          <a:endParaRPr lang="it-IT"/>
        </a:p>
      </dgm:t>
    </dgm:pt>
    <dgm:pt modelId="{B9772AB5-3360-406D-880B-FC8AA37642A8}">
      <dgm:prSet phldrT="[Testo]" custT="1"/>
      <dgm:spPr/>
      <dgm:t>
        <a:bodyPr/>
        <a:lstStyle/>
        <a:p>
          <a:pPr algn="ctr"/>
          <a:r>
            <a:rPr lang="it-IT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masis MT Pro Black" panose="02040A04050005020304" pitchFamily="18" charset="0"/>
              <a:ea typeface="+mn-ea"/>
              <a:cs typeface="+mn-cs"/>
            </a:rPr>
            <a:t>Necrosi cutanee</a:t>
          </a:r>
          <a:endParaRPr lang="it-IT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masis MT Pro Black" panose="02040A04050005020304" pitchFamily="18" charset="0"/>
            <a:ea typeface="+mn-ea"/>
            <a:cs typeface="+mn-cs"/>
          </a:endParaRPr>
        </a:p>
      </dgm:t>
    </dgm:pt>
    <dgm:pt modelId="{52822971-3AF3-44DC-9568-BFED502CB963}" type="parTrans" cxnId="{06F497E5-7E32-445F-BC63-79D9B3E78220}">
      <dgm:prSet/>
      <dgm:spPr/>
      <dgm:t>
        <a:bodyPr/>
        <a:lstStyle/>
        <a:p>
          <a:endParaRPr lang="it-IT"/>
        </a:p>
      </dgm:t>
    </dgm:pt>
    <dgm:pt modelId="{AE0218B3-E2DE-4BED-B47F-648747FDA254}" type="sibTrans" cxnId="{06F497E5-7E32-445F-BC63-79D9B3E78220}">
      <dgm:prSet/>
      <dgm:spPr/>
      <dgm:t>
        <a:bodyPr/>
        <a:lstStyle/>
        <a:p>
          <a:endParaRPr lang="it-IT"/>
        </a:p>
      </dgm:t>
    </dgm:pt>
    <dgm:pt modelId="{C5560E76-972A-4E93-8FE6-8BC3CB6E5633}" type="pres">
      <dgm:prSet presAssocID="{0D43CAB0-A136-429F-BA08-1DB559B87F82}" presName="Name0" presStyleCnt="0">
        <dgm:presLayoutVars>
          <dgm:dir/>
          <dgm:resizeHandles val="exact"/>
        </dgm:presLayoutVars>
      </dgm:prSet>
      <dgm:spPr/>
    </dgm:pt>
    <dgm:pt modelId="{53E949A7-F368-4C55-99C7-225FDDBE41A8}" type="pres">
      <dgm:prSet presAssocID="{526C4A9A-A0E3-4FDA-A092-68215214C840}" presName="composite" presStyleCnt="0"/>
      <dgm:spPr/>
    </dgm:pt>
    <dgm:pt modelId="{A968610D-6983-4FAB-985E-F07326C6C7BF}" type="pres">
      <dgm:prSet presAssocID="{526C4A9A-A0E3-4FDA-A092-68215214C840}" presName="rect1" presStyleLbl="trAlignAcc1" presStyleIdx="0" presStyleCnt="4">
        <dgm:presLayoutVars>
          <dgm:bulletEnabled val="1"/>
        </dgm:presLayoutVars>
      </dgm:prSet>
      <dgm:spPr/>
    </dgm:pt>
    <dgm:pt modelId="{E877B50A-8018-4071-A2E0-421F4D98EF37}" type="pres">
      <dgm:prSet presAssocID="{526C4A9A-A0E3-4FDA-A092-68215214C840}" presName="rect2" presStyleLbl="fgImgPlac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Acqua con riempimento a tinta unita"/>
        </a:ext>
      </dgm:extLst>
    </dgm:pt>
    <dgm:pt modelId="{43F8FBE6-01A4-4EE0-A6AD-E2529DEDE759}" type="pres">
      <dgm:prSet presAssocID="{AA935300-EADA-4406-BCD4-9658725EE14F}" presName="sibTrans" presStyleCnt="0"/>
      <dgm:spPr/>
    </dgm:pt>
    <dgm:pt modelId="{661048FE-EB5D-4EB0-B7F4-83224E3491C3}" type="pres">
      <dgm:prSet presAssocID="{A00DC78E-7C75-4BB3-8B86-C0A6A60134E4}" presName="composite" presStyleCnt="0"/>
      <dgm:spPr/>
    </dgm:pt>
    <dgm:pt modelId="{FAEA3302-3608-4AEA-B8A1-ED250A85B720}" type="pres">
      <dgm:prSet presAssocID="{A00DC78E-7C75-4BB3-8B86-C0A6A60134E4}" presName="rect1" presStyleLbl="trAlignAcc1" presStyleIdx="1" presStyleCnt="4">
        <dgm:presLayoutVars>
          <dgm:bulletEnabled val="1"/>
        </dgm:presLayoutVars>
      </dgm:prSet>
      <dgm:spPr/>
    </dgm:pt>
    <dgm:pt modelId="{6DCE9810-E50F-4A68-8921-FA00BCD55227}" type="pres">
      <dgm:prSet presAssocID="{A00DC78E-7C75-4BB3-8B86-C0A6A60134E4}" presName="rect2" presStyleLbl="fgImgPlac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erotto con riempimento a tinta unita"/>
        </a:ext>
      </dgm:extLst>
    </dgm:pt>
    <dgm:pt modelId="{9CA50345-84D5-4F82-88CA-645C92AA7DB4}" type="pres">
      <dgm:prSet presAssocID="{CD18C024-6C69-41A7-8E30-9AE66A991F0A}" presName="sibTrans" presStyleCnt="0"/>
      <dgm:spPr/>
    </dgm:pt>
    <dgm:pt modelId="{3824AA39-C644-454C-984E-DAA9A036AE4B}" type="pres">
      <dgm:prSet presAssocID="{24FE60CF-A495-4956-A528-416D77A2D820}" presName="composite" presStyleCnt="0"/>
      <dgm:spPr/>
    </dgm:pt>
    <dgm:pt modelId="{7698943B-AB15-41B3-AF3D-9AAB37CD6860}" type="pres">
      <dgm:prSet presAssocID="{24FE60CF-A495-4956-A528-416D77A2D820}" presName="rect1" presStyleLbl="trAlignAcc1" presStyleIdx="2" presStyleCnt="4">
        <dgm:presLayoutVars>
          <dgm:bulletEnabled val="1"/>
        </dgm:presLayoutVars>
      </dgm:prSet>
      <dgm:spPr/>
    </dgm:pt>
    <dgm:pt modelId="{AEE5AAFD-12B0-4FEC-88A1-F89196E4A9CB}" type="pres">
      <dgm:prSet presAssocID="{24FE60CF-A495-4956-A528-416D77A2D820}" presName="rect2" presStyleLbl="fgImgPlac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Germe con riempimento a tinta unita"/>
        </a:ext>
      </dgm:extLst>
    </dgm:pt>
    <dgm:pt modelId="{3B6FCFC5-EA39-4E75-9E2A-7493462E08DE}" type="pres">
      <dgm:prSet presAssocID="{5F3109B8-489B-4ACD-A934-7A243650C5D4}" presName="sibTrans" presStyleCnt="0"/>
      <dgm:spPr/>
    </dgm:pt>
    <dgm:pt modelId="{8BDDB936-8492-4C0B-AF29-BE0F4DDB995C}" type="pres">
      <dgm:prSet presAssocID="{B9772AB5-3360-406D-880B-FC8AA37642A8}" presName="composite" presStyleCnt="0"/>
      <dgm:spPr/>
    </dgm:pt>
    <dgm:pt modelId="{F1DCFA5E-FD48-4921-8B10-BE60AA505FD1}" type="pres">
      <dgm:prSet presAssocID="{B9772AB5-3360-406D-880B-FC8AA37642A8}" presName="rect1" presStyleLbl="trAlignAcc1" presStyleIdx="3" presStyleCnt="4">
        <dgm:presLayoutVars>
          <dgm:bulletEnabled val="1"/>
        </dgm:presLayoutVars>
      </dgm:prSet>
      <dgm:spPr/>
    </dgm:pt>
    <dgm:pt modelId="{E055ED47-94FF-473B-825A-5F3A8FA43F9C}" type="pres">
      <dgm:prSet presAssocID="{B9772AB5-3360-406D-880B-FC8AA37642A8}" presName="rect2" presStyleLbl="fgImgPlac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Teschio con riempimento a tinta unita"/>
        </a:ext>
      </dgm:extLst>
    </dgm:pt>
  </dgm:ptLst>
  <dgm:cxnLst>
    <dgm:cxn modelId="{DBE9680E-0473-4946-91E2-72DAA662515E}" type="presOf" srcId="{A00DC78E-7C75-4BB3-8B86-C0A6A60134E4}" destId="{FAEA3302-3608-4AEA-B8A1-ED250A85B720}" srcOrd="0" destOrd="0" presId="urn:microsoft.com/office/officeart/2008/layout/PictureStrips"/>
    <dgm:cxn modelId="{C586B726-9337-4551-A940-1BB9E13739CE}" srcId="{0D43CAB0-A136-429F-BA08-1DB559B87F82}" destId="{24FE60CF-A495-4956-A528-416D77A2D820}" srcOrd="2" destOrd="0" parTransId="{01B1DC68-A9E1-4BC0-A2CF-0551170CAB74}" sibTransId="{5F3109B8-489B-4ACD-A934-7A243650C5D4}"/>
    <dgm:cxn modelId="{ABF4DF49-D5DA-494E-9170-5420B83657AE}" srcId="{0D43CAB0-A136-429F-BA08-1DB559B87F82}" destId="{A00DC78E-7C75-4BB3-8B86-C0A6A60134E4}" srcOrd="1" destOrd="0" parTransId="{1014CC51-D176-4B15-B83A-BA559240F9F1}" sibTransId="{CD18C024-6C69-41A7-8E30-9AE66A991F0A}"/>
    <dgm:cxn modelId="{8DBA2A4F-0000-43EE-B6BA-06BFD6C42F48}" type="presOf" srcId="{24FE60CF-A495-4956-A528-416D77A2D820}" destId="{7698943B-AB15-41B3-AF3D-9AAB37CD6860}" srcOrd="0" destOrd="0" presId="urn:microsoft.com/office/officeart/2008/layout/PictureStrips"/>
    <dgm:cxn modelId="{59AB1660-CBE5-4807-9BCC-B3BE97FE2934}" type="presOf" srcId="{0D43CAB0-A136-429F-BA08-1DB559B87F82}" destId="{C5560E76-972A-4E93-8FE6-8BC3CB6E5633}" srcOrd="0" destOrd="0" presId="urn:microsoft.com/office/officeart/2008/layout/PictureStrips"/>
    <dgm:cxn modelId="{59015366-3E81-4C24-AEE0-D7E4B2A28FFC}" srcId="{0D43CAB0-A136-429F-BA08-1DB559B87F82}" destId="{526C4A9A-A0E3-4FDA-A092-68215214C840}" srcOrd="0" destOrd="0" parTransId="{66F9E631-6536-4DF0-9A69-407167EC1C58}" sibTransId="{AA935300-EADA-4406-BCD4-9658725EE14F}"/>
    <dgm:cxn modelId="{8E8CB294-906C-40EB-A5D1-D52C36F0A059}" type="presOf" srcId="{B9772AB5-3360-406D-880B-FC8AA37642A8}" destId="{F1DCFA5E-FD48-4921-8B10-BE60AA505FD1}" srcOrd="0" destOrd="0" presId="urn:microsoft.com/office/officeart/2008/layout/PictureStrips"/>
    <dgm:cxn modelId="{5560EB98-E4DD-4345-B23B-61D68860A0E5}" type="presOf" srcId="{526C4A9A-A0E3-4FDA-A092-68215214C840}" destId="{A968610D-6983-4FAB-985E-F07326C6C7BF}" srcOrd="0" destOrd="0" presId="urn:microsoft.com/office/officeart/2008/layout/PictureStrips"/>
    <dgm:cxn modelId="{06F497E5-7E32-445F-BC63-79D9B3E78220}" srcId="{0D43CAB0-A136-429F-BA08-1DB559B87F82}" destId="{B9772AB5-3360-406D-880B-FC8AA37642A8}" srcOrd="3" destOrd="0" parTransId="{52822971-3AF3-44DC-9568-BFED502CB963}" sibTransId="{AE0218B3-E2DE-4BED-B47F-648747FDA254}"/>
    <dgm:cxn modelId="{3E16389D-AC8E-4558-800D-5E594F76AD13}" type="presParOf" srcId="{C5560E76-972A-4E93-8FE6-8BC3CB6E5633}" destId="{53E949A7-F368-4C55-99C7-225FDDBE41A8}" srcOrd="0" destOrd="0" presId="urn:microsoft.com/office/officeart/2008/layout/PictureStrips"/>
    <dgm:cxn modelId="{BD7A935B-2270-4C6C-ADE0-5F0B4A9923EC}" type="presParOf" srcId="{53E949A7-F368-4C55-99C7-225FDDBE41A8}" destId="{A968610D-6983-4FAB-985E-F07326C6C7BF}" srcOrd="0" destOrd="0" presId="urn:microsoft.com/office/officeart/2008/layout/PictureStrips"/>
    <dgm:cxn modelId="{0EC346EE-BBD1-4CC1-A9DC-033E2DFCB47D}" type="presParOf" srcId="{53E949A7-F368-4C55-99C7-225FDDBE41A8}" destId="{E877B50A-8018-4071-A2E0-421F4D98EF37}" srcOrd="1" destOrd="0" presId="urn:microsoft.com/office/officeart/2008/layout/PictureStrips"/>
    <dgm:cxn modelId="{78EE1DDC-E767-487A-8177-36B779E01CE5}" type="presParOf" srcId="{C5560E76-972A-4E93-8FE6-8BC3CB6E5633}" destId="{43F8FBE6-01A4-4EE0-A6AD-E2529DEDE759}" srcOrd="1" destOrd="0" presId="urn:microsoft.com/office/officeart/2008/layout/PictureStrips"/>
    <dgm:cxn modelId="{49512C58-02BD-4926-8724-AE271FED2460}" type="presParOf" srcId="{C5560E76-972A-4E93-8FE6-8BC3CB6E5633}" destId="{661048FE-EB5D-4EB0-B7F4-83224E3491C3}" srcOrd="2" destOrd="0" presId="urn:microsoft.com/office/officeart/2008/layout/PictureStrips"/>
    <dgm:cxn modelId="{F43D0C3F-54D4-42D5-BA7E-A29BBC14107A}" type="presParOf" srcId="{661048FE-EB5D-4EB0-B7F4-83224E3491C3}" destId="{FAEA3302-3608-4AEA-B8A1-ED250A85B720}" srcOrd="0" destOrd="0" presId="urn:microsoft.com/office/officeart/2008/layout/PictureStrips"/>
    <dgm:cxn modelId="{45CA8327-BA0D-4277-AB45-EAFB49ACE0E7}" type="presParOf" srcId="{661048FE-EB5D-4EB0-B7F4-83224E3491C3}" destId="{6DCE9810-E50F-4A68-8921-FA00BCD55227}" srcOrd="1" destOrd="0" presId="urn:microsoft.com/office/officeart/2008/layout/PictureStrips"/>
    <dgm:cxn modelId="{BD943DB8-8344-4E28-9EA8-A99B5E3803AE}" type="presParOf" srcId="{C5560E76-972A-4E93-8FE6-8BC3CB6E5633}" destId="{9CA50345-84D5-4F82-88CA-645C92AA7DB4}" srcOrd="3" destOrd="0" presId="urn:microsoft.com/office/officeart/2008/layout/PictureStrips"/>
    <dgm:cxn modelId="{C6D0FD92-E16E-4ECB-812B-D641937F0613}" type="presParOf" srcId="{C5560E76-972A-4E93-8FE6-8BC3CB6E5633}" destId="{3824AA39-C644-454C-984E-DAA9A036AE4B}" srcOrd="4" destOrd="0" presId="urn:microsoft.com/office/officeart/2008/layout/PictureStrips"/>
    <dgm:cxn modelId="{41BA61E9-46C8-4A3D-B8DE-895C161E3996}" type="presParOf" srcId="{3824AA39-C644-454C-984E-DAA9A036AE4B}" destId="{7698943B-AB15-41B3-AF3D-9AAB37CD6860}" srcOrd="0" destOrd="0" presId="urn:microsoft.com/office/officeart/2008/layout/PictureStrips"/>
    <dgm:cxn modelId="{891D85F8-E0A2-4C8F-B539-B36A24C7FEE2}" type="presParOf" srcId="{3824AA39-C644-454C-984E-DAA9A036AE4B}" destId="{AEE5AAFD-12B0-4FEC-88A1-F89196E4A9CB}" srcOrd="1" destOrd="0" presId="urn:microsoft.com/office/officeart/2008/layout/PictureStrips"/>
    <dgm:cxn modelId="{ED6D7003-7F14-4E39-A031-57C151CDB89F}" type="presParOf" srcId="{C5560E76-972A-4E93-8FE6-8BC3CB6E5633}" destId="{3B6FCFC5-EA39-4E75-9E2A-7493462E08DE}" srcOrd="5" destOrd="0" presId="urn:microsoft.com/office/officeart/2008/layout/PictureStrips"/>
    <dgm:cxn modelId="{7C43EFAA-ADCF-4F0F-B40F-BE740C99E7B6}" type="presParOf" srcId="{C5560E76-972A-4E93-8FE6-8BC3CB6E5633}" destId="{8BDDB936-8492-4C0B-AF29-BE0F4DDB995C}" srcOrd="6" destOrd="0" presId="urn:microsoft.com/office/officeart/2008/layout/PictureStrips"/>
    <dgm:cxn modelId="{813E1A43-4A9C-4F96-9D8F-8B291B808BCD}" type="presParOf" srcId="{8BDDB936-8492-4C0B-AF29-BE0F4DDB995C}" destId="{F1DCFA5E-FD48-4921-8B10-BE60AA505FD1}" srcOrd="0" destOrd="0" presId="urn:microsoft.com/office/officeart/2008/layout/PictureStrips"/>
    <dgm:cxn modelId="{763CB62B-6645-4917-BE26-1B07EA260DC6}" type="presParOf" srcId="{8BDDB936-8492-4C0B-AF29-BE0F4DDB995C}" destId="{E055ED47-94FF-473B-825A-5F3A8FA43F9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43CAB0-A136-429F-BA08-1DB559B87F82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26C4A9A-A0E3-4FDA-A092-68215214C840}">
      <dgm:prSet phldrT="[Testo]" custT="1"/>
      <dgm:spPr/>
      <dgm:t>
        <a:bodyPr/>
        <a:lstStyle/>
        <a:p>
          <a:pPr algn="ctr"/>
          <a:r>
            <a:rPr lang="it-IT" sz="1800" dirty="0">
              <a:latin typeface="Amasis MT Pro Black" panose="02040A04050005020304" pitchFamily="18" charset="0"/>
            </a:rPr>
            <a:t>Modifiche anatomiche</a:t>
          </a:r>
          <a:endParaRPr lang="it-IT" sz="2800" dirty="0">
            <a:latin typeface="Amasis MT Pro Black" panose="02040A04050005020304" pitchFamily="18" charset="0"/>
          </a:endParaRPr>
        </a:p>
      </dgm:t>
    </dgm:pt>
    <dgm:pt modelId="{66F9E631-6536-4DF0-9A69-407167EC1C58}" type="parTrans" cxnId="{59015366-3E81-4C24-AEE0-D7E4B2A28FFC}">
      <dgm:prSet/>
      <dgm:spPr/>
      <dgm:t>
        <a:bodyPr/>
        <a:lstStyle/>
        <a:p>
          <a:endParaRPr lang="it-IT"/>
        </a:p>
      </dgm:t>
    </dgm:pt>
    <dgm:pt modelId="{AA935300-EADA-4406-BCD4-9658725EE14F}" type="sibTrans" cxnId="{59015366-3E81-4C24-AEE0-D7E4B2A28FFC}">
      <dgm:prSet/>
      <dgm:spPr/>
      <dgm:t>
        <a:bodyPr/>
        <a:lstStyle/>
        <a:p>
          <a:endParaRPr lang="it-IT"/>
        </a:p>
      </dgm:t>
    </dgm:pt>
    <dgm:pt modelId="{A00DC78E-7C75-4BB3-8B86-C0A6A60134E4}">
      <dgm:prSet phldrT="[Testo]" custT="1"/>
      <dgm:spPr/>
      <dgm:t>
        <a:bodyPr/>
        <a:lstStyle/>
        <a:p>
          <a:pPr algn="ctr"/>
          <a:r>
            <a:rPr lang="it-IT" sz="1600" dirty="0">
              <a:latin typeface="Amasis MT Pro Black" panose="02040A04050005020304" pitchFamily="18" charset="0"/>
            </a:rPr>
            <a:t>Apporto alimentare ridotto</a:t>
          </a:r>
          <a:endParaRPr lang="it-IT" sz="1800" dirty="0">
            <a:latin typeface="Amasis MT Pro Black" panose="02040A04050005020304" pitchFamily="18" charset="0"/>
          </a:endParaRPr>
        </a:p>
      </dgm:t>
    </dgm:pt>
    <dgm:pt modelId="{1014CC51-D176-4B15-B83A-BA559240F9F1}" type="parTrans" cxnId="{ABF4DF49-D5DA-494E-9170-5420B83657AE}">
      <dgm:prSet/>
      <dgm:spPr/>
      <dgm:t>
        <a:bodyPr/>
        <a:lstStyle/>
        <a:p>
          <a:endParaRPr lang="it-IT"/>
        </a:p>
      </dgm:t>
    </dgm:pt>
    <dgm:pt modelId="{CD18C024-6C69-41A7-8E30-9AE66A991F0A}" type="sibTrans" cxnId="{ABF4DF49-D5DA-494E-9170-5420B83657AE}">
      <dgm:prSet/>
      <dgm:spPr/>
      <dgm:t>
        <a:bodyPr/>
        <a:lstStyle/>
        <a:p>
          <a:endParaRPr lang="it-IT"/>
        </a:p>
      </dgm:t>
    </dgm:pt>
    <dgm:pt modelId="{24FE60CF-A495-4956-A528-416D77A2D820}">
      <dgm:prSet phldrT="[Testo]" custT="1"/>
      <dgm:spPr/>
      <dgm:t>
        <a:bodyPr/>
        <a:lstStyle/>
        <a:p>
          <a:pPr algn="ctr"/>
          <a:r>
            <a:rPr lang="it-IT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masis MT Pro Black" panose="02040A04050005020304" pitchFamily="18" charset="0"/>
              <a:ea typeface="+mn-ea"/>
              <a:cs typeface="+mn-cs"/>
            </a:rPr>
            <a:t>Carenze </a:t>
          </a:r>
          <a:r>
            <a:rPr lang="it-IT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masis MT Pro Black" panose="02040A04050005020304" pitchFamily="18" charset="0"/>
              <a:ea typeface="+mn-ea"/>
              <a:cs typeface="+mn-cs"/>
            </a:rPr>
            <a:t>pre</a:t>
          </a:r>
          <a:r>
            <a:rPr lang="it-IT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masis MT Pro Black" panose="02040A04050005020304" pitchFamily="18" charset="0"/>
              <a:ea typeface="+mn-ea"/>
              <a:cs typeface="+mn-cs"/>
            </a:rPr>
            <a:t> esistenti</a:t>
          </a:r>
          <a:endParaRPr lang="it-IT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masis MT Pro Black" panose="02040A04050005020304" pitchFamily="18" charset="0"/>
            <a:ea typeface="+mn-ea"/>
            <a:cs typeface="+mn-cs"/>
          </a:endParaRPr>
        </a:p>
      </dgm:t>
    </dgm:pt>
    <dgm:pt modelId="{01B1DC68-A9E1-4BC0-A2CF-0551170CAB74}" type="parTrans" cxnId="{C586B726-9337-4551-A940-1BB9E13739CE}">
      <dgm:prSet/>
      <dgm:spPr/>
      <dgm:t>
        <a:bodyPr/>
        <a:lstStyle/>
        <a:p>
          <a:endParaRPr lang="it-IT"/>
        </a:p>
      </dgm:t>
    </dgm:pt>
    <dgm:pt modelId="{5F3109B8-489B-4ACD-A934-7A243650C5D4}" type="sibTrans" cxnId="{C586B726-9337-4551-A940-1BB9E13739CE}">
      <dgm:prSet/>
      <dgm:spPr/>
      <dgm:t>
        <a:bodyPr/>
        <a:lstStyle/>
        <a:p>
          <a:endParaRPr lang="it-IT"/>
        </a:p>
      </dgm:t>
    </dgm:pt>
    <dgm:pt modelId="{B9772AB5-3360-406D-880B-FC8AA37642A8}">
      <dgm:prSet phldrT="[Testo]" custT="1"/>
      <dgm:spPr/>
      <dgm:t>
        <a:bodyPr/>
        <a:lstStyle/>
        <a:p>
          <a:pPr algn="ctr"/>
          <a:r>
            <a:rPr lang="it-IT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masis MT Pro Black" panose="02040A04050005020304" pitchFamily="18" charset="0"/>
              <a:ea typeface="+mn-ea"/>
              <a:cs typeface="+mn-cs"/>
            </a:rPr>
            <a:t>Scarsa compliance</a:t>
          </a:r>
        </a:p>
      </dgm:t>
    </dgm:pt>
    <dgm:pt modelId="{52822971-3AF3-44DC-9568-BFED502CB963}" type="parTrans" cxnId="{06F497E5-7E32-445F-BC63-79D9B3E78220}">
      <dgm:prSet/>
      <dgm:spPr/>
      <dgm:t>
        <a:bodyPr/>
        <a:lstStyle/>
        <a:p>
          <a:endParaRPr lang="it-IT"/>
        </a:p>
      </dgm:t>
    </dgm:pt>
    <dgm:pt modelId="{AE0218B3-E2DE-4BED-B47F-648747FDA254}" type="sibTrans" cxnId="{06F497E5-7E32-445F-BC63-79D9B3E78220}">
      <dgm:prSet/>
      <dgm:spPr/>
      <dgm:t>
        <a:bodyPr/>
        <a:lstStyle/>
        <a:p>
          <a:endParaRPr lang="it-IT"/>
        </a:p>
      </dgm:t>
    </dgm:pt>
    <dgm:pt modelId="{08A4CB24-4128-E041-AE9F-A363711D8BDB}">
      <dgm:prSet phldrT="[Testo]" custT="1"/>
      <dgm:spPr/>
      <dgm:t>
        <a:bodyPr/>
        <a:lstStyle/>
        <a:p>
          <a:pPr algn="ctr"/>
          <a:r>
            <a:rPr lang="it-IT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masis MT Pro Black" panose="02040A04050005020304" pitchFamily="18" charset="0"/>
              <a:ea typeface="+mn-ea"/>
              <a:cs typeface="+mn-cs"/>
            </a:rPr>
            <a:t>Fe, B12,folati, Ca, vitamine liposolubili, oligoelementi</a:t>
          </a:r>
        </a:p>
      </dgm:t>
    </dgm:pt>
    <dgm:pt modelId="{8561D881-ED5E-4549-83B0-EE7C06FAC6D3}" type="parTrans" cxnId="{CA851520-D39C-944B-A48D-9FE0C59C7B81}">
      <dgm:prSet/>
      <dgm:spPr/>
      <dgm:t>
        <a:bodyPr/>
        <a:lstStyle/>
        <a:p>
          <a:endParaRPr lang="it-IT"/>
        </a:p>
      </dgm:t>
    </dgm:pt>
    <dgm:pt modelId="{C7D21EC6-B671-9B46-94EF-C100EEB92DBC}" type="sibTrans" cxnId="{CA851520-D39C-944B-A48D-9FE0C59C7B81}">
      <dgm:prSet/>
      <dgm:spPr/>
      <dgm:t>
        <a:bodyPr/>
        <a:lstStyle/>
        <a:p>
          <a:endParaRPr lang="it-IT"/>
        </a:p>
      </dgm:t>
    </dgm:pt>
    <dgm:pt modelId="{C5560E76-972A-4E93-8FE6-8BC3CB6E5633}" type="pres">
      <dgm:prSet presAssocID="{0D43CAB0-A136-429F-BA08-1DB559B87F82}" presName="Name0" presStyleCnt="0">
        <dgm:presLayoutVars>
          <dgm:dir/>
          <dgm:resizeHandles val="exact"/>
        </dgm:presLayoutVars>
      </dgm:prSet>
      <dgm:spPr/>
    </dgm:pt>
    <dgm:pt modelId="{53E949A7-F368-4C55-99C7-225FDDBE41A8}" type="pres">
      <dgm:prSet presAssocID="{526C4A9A-A0E3-4FDA-A092-68215214C840}" presName="composite" presStyleCnt="0"/>
      <dgm:spPr/>
    </dgm:pt>
    <dgm:pt modelId="{A968610D-6983-4FAB-985E-F07326C6C7BF}" type="pres">
      <dgm:prSet presAssocID="{526C4A9A-A0E3-4FDA-A092-68215214C840}" presName="rect1" presStyleLbl="trAlignAcc1" presStyleIdx="0" presStyleCnt="5">
        <dgm:presLayoutVars>
          <dgm:bulletEnabled val="1"/>
        </dgm:presLayoutVars>
      </dgm:prSet>
      <dgm:spPr/>
    </dgm:pt>
    <dgm:pt modelId="{E877B50A-8018-4071-A2E0-421F4D98EF37}" type="pres">
      <dgm:prSet presAssocID="{526C4A9A-A0E3-4FDA-A092-68215214C840}" presName="rect2" presStyleLbl="fgImgPlac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Stomaco con riempimento a tinta unita"/>
        </a:ext>
      </dgm:extLst>
    </dgm:pt>
    <dgm:pt modelId="{43F8FBE6-01A4-4EE0-A6AD-E2529DEDE759}" type="pres">
      <dgm:prSet presAssocID="{AA935300-EADA-4406-BCD4-9658725EE14F}" presName="sibTrans" presStyleCnt="0"/>
      <dgm:spPr/>
    </dgm:pt>
    <dgm:pt modelId="{661048FE-EB5D-4EB0-B7F4-83224E3491C3}" type="pres">
      <dgm:prSet presAssocID="{A00DC78E-7C75-4BB3-8B86-C0A6A60134E4}" presName="composite" presStyleCnt="0"/>
      <dgm:spPr/>
    </dgm:pt>
    <dgm:pt modelId="{FAEA3302-3608-4AEA-B8A1-ED250A85B720}" type="pres">
      <dgm:prSet presAssocID="{A00DC78E-7C75-4BB3-8B86-C0A6A60134E4}" presName="rect1" presStyleLbl="trAlignAcc1" presStyleIdx="1" presStyleCnt="5">
        <dgm:presLayoutVars>
          <dgm:bulletEnabled val="1"/>
        </dgm:presLayoutVars>
      </dgm:prSet>
      <dgm:spPr/>
    </dgm:pt>
    <dgm:pt modelId="{6DCE9810-E50F-4A68-8921-FA00BCD55227}" type="pres">
      <dgm:prSet presAssocID="{A00DC78E-7C75-4BB3-8B86-C0A6A60134E4}" presName="rect2" presStyleLbl="fgImgPlac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asta con riempimento a tinta unita"/>
        </a:ext>
      </dgm:extLst>
    </dgm:pt>
    <dgm:pt modelId="{9CA50345-84D5-4F82-88CA-645C92AA7DB4}" type="pres">
      <dgm:prSet presAssocID="{CD18C024-6C69-41A7-8E30-9AE66A991F0A}" presName="sibTrans" presStyleCnt="0"/>
      <dgm:spPr/>
    </dgm:pt>
    <dgm:pt modelId="{3824AA39-C644-454C-984E-DAA9A036AE4B}" type="pres">
      <dgm:prSet presAssocID="{24FE60CF-A495-4956-A528-416D77A2D820}" presName="composite" presStyleCnt="0"/>
      <dgm:spPr/>
    </dgm:pt>
    <dgm:pt modelId="{7698943B-AB15-41B3-AF3D-9AAB37CD6860}" type="pres">
      <dgm:prSet presAssocID="{24FE60CF-A495-4956-A528-416D77A2D820}" presName="rect1" presStyleLbl="trAlignAcc1" presStyleIdx="2" presStyleCnt="5">
        <dgm:presLayoutVars>
          <dgm:bulletEnabled val="1"/>
        </dgm:presLayoutVars>
      </dgm:prSet>
      <dgm:spPr/>
    </dgm:pt>
    <dgm:pt modelId="{AEE5AAFD-12B0-4FEC-88A1-F89196E4A9CB}" type="pres">
      <dgm:prSet presAssocID="{24FE60CF-A495-4956-A528-416D77A2D820}" presName="rect2" presStyleLbl="fgImgPlac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Medicina con riempimento a tinta unita"/>
        </a:ext>
      </dgm:extLst>
    </dgm:pt>
    <dgm:pt modelId="{3B6FCFC5-EA39-4E75-9E2A-7493462E08DE}" type="pres">
      <dgm:prSet presAssocID="{5F3109B8-489B-4ACD-A934-7A243650C5D4}" presName="sibTrans" presStyleCnt="0"/>
      <dgm:spPr/>
    </dgm:pt>
    <dgm:pt modelId="{8BDDB936-8492-4C0B-AF29-BE0F4DDB995C}" type="pres">
      <dgm:prSet presAssocID="{B9772AB5-3360-406D-880B-FC8AA37642A8}" presName="composite" presStyleCnt="0"/>
      <dgm:spPr/>
    </dgm:pt>
    <dgm:pt modelId="{F1DCFA5E-FD48-4921-8B10-BE60AA505FD1}" type="pres">
      <dgm:prSet presAssocID="{B9772AB5-3360-406D-880B-FC8AA37642A8}" presName="rect1" presStyleLbl="trAlignAcc1" presStyleIdx="3" presStyleCnt="5">
        <dgm:presLayoutVars>
          <dgm:bulletEnabled val="1"/>
        </dgm:presLayoutVars>
      </dgm:prSet>
      <dgm:spPr/>
    </dgm:pt>
    <dgm:pt modelId="{E055ED47-94FF-473B-825A-5F3A8FA43F9C}" type="pres">
      <dgm:prSet presAssocID="{B9772AB5-3360-406D-880B-FC8AA37642A8}" presName="rect2" presStyleLbl="fgImgPlac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ollice abbassato con riempimento a tinta unita"/>
        </a:ext>
      </dgm:extLst>
    </dgm:pt>
    <dgm:pt modelId="{DA621200-DBA6-2449-993F-E77F1409B2E5}" type="pres">
      <dgm:prSet presAssocID="{AE0218B3-E2DE-4BED-B47F-648747FDA254}" presName="sibTrans" presStyleCnt="0"/>
      <dgm:spPr/>
    </dgm:pt>
    <dgm:pt modelId="{6E447D1D-54DD-A740-B593-45654FE59EEE}" type="pres">
      <dgm:prSet presAssocID="{08A4CB24-4128-E041-AE9F-A363711D8BDB}" presName="composite" presStyleCnt="0"/>
      <dgm:spPr/>
    </dgm:pt>
    <dgm:pt modelId="{75EB91D4-E59A-4645-88E7-47E2F7F0360D}" type="pres">
      <dgm:prSet presAssocID="{08A4CB24-4128-E041-AE9F-A363711D8BDB}" presName="rect1" presStyleLbl="trAlignAcc1" presStyleIdx="4" presStyleCnt="5" custScaleX="130108" custScaleY="198758">
        <dgm:presLayoutVars>
          <dgm:bulletEnabled val="1"/>
        </dgm:presLayoutVars>
      </dgm:prSet>
      <dgm:spPr/>
    </dgm:pt>
    <dgm:pt modelId="{00D1B720-39EC-AE44-9037-99649FBC67F8}" type="pres">
      <dgm:prSet presAssocID="{08A4CB24-4128-E041-AE9F-A363711D8BDB}" presName="rect2" presStyleLbl="fgImgPlace1" presStyleIdx="4" presStyleCnt="5" custLinFactNeighborX="-81001" custLinFactNeighborY="-4354"/>
      <dgm:spPr>
        <a:xfrm>
          <a:off x="679202" y="2095308"/>
          <a:ext cx="402012" cy="6030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</dgm:pt>
  </dgm:ptLst>
  <dgm:cxnLst>
    <dgm:cxn modelId="{DBE9680E-0473-4946-91E2-72DAA662515E}" type="presOf" srcId="{A00DC78E-7C75-4BB3-8B86-C0A6A60134E4}" destId="{FAEA3302-3608-4AEA-B8A1-ED250A85B720}" srcOrd="0" destOrd="0" presId="urn:microsoft.com/office/officeart/2008/layout/PictureStrips"/>
    <dgm:cxn modelId="{CA851520-D39C-944B-A48D-9FE0C59C7B81}" srcId="{0D43CAB0-A136-429F-BA08-1DB559B87F82}" destId="{08A4CB24-4128-E041-AE9F-A363711D8BDB}" srcOrd="4" destOrd="0" parTransId="{8561D881-ED5E-4549-83B0-EE7C06FAC6D3}" sibTransId="{C7D21EC6-B671-9B46-94EF-C100EEB92DBC}"/>
    <dgm:cxn modelId="{C586B726-9337-4551-A940-1BB9E13739CE}" srcId="{0D43CAB0-A136-429F-BA08-1DB559B87F82}" destId="{24FE60CF-A495-4956-A528-416D77A2D820}" srcOrd="2" destOrd="0" parTransId="{01B1DC68-A9E1-4BC0-A2CF-0551170CAB74}" sibTransId="{5F3109B8-489B-4ACD-A934-7A243650C5D4}"/>
    <dgm:cxn modelId="{ABF4DF49-D5DA-494E-9170-5420B83657AE}" srcId="{0D43CAB0-A136-429F-BA08-1DB559B87F82}" destId="{A00DC78E-7C75-4BB3-8B86-C0A6A60134E4}" srcOrd="1" destOrd="0" parTransId="{1014CC51-D176-4B15-B83A-BA559240F9F1}" sibTransId="{CD18C024-6C69-41A7-8E30-9AE66A991F0A}"/>
    <dgm:cxn modelId="{8DBA2A4F-0000-43EE-B6BA-06BFD6C42F48}" type="presOf" srcId="{24FE60CF-A495-4956-A528-416D77A2D820}" destId="{7698943B-AB15-41B3-AF3D-9AAB37CD6860}" srcOrd="0" destOrd="0" presId="urn:microsoft.com/office/officeart/2008/layout/PictureStrips"/>
    <dgm:cxn modelId="{59AB1660-CBE5-4807-9BCC-B3BE97FE2934}" type="presOf" srcId="{0D43CAB0-A136-429F-BA08-1DB559B87F82}" destId="{C5560E76-972A-4E93-8FE6-8BC3CB6E5633}" srcOrd="0" destOrd="0" presId="urn:microsoft.com/office/officeart/2008/layout/PictureStrips"/>
    <dgm:cxn modelId="{09936761-805C-DD47-8E32-09779DF0801A}" type="presOf" srcId="{08A4CB24-4128-E041-AE9F-A363711D8BDB}" destId="{75EB91D4-E59A-4645-88E7-47E2F7F0360D}" srcOrd="0" destOrd="0" presId="urn:microsoft.com/office/officeart/2008/layout/PictureStrips"/>
    <dgm:cxn modelId="{59015366-3E81-4C24-AEE0-D7E4B2A28FFC}" srcId="{0D43CAB0-A136-429F-BA08-1DB559B87F82}" destId="{526C4A9A-A0E3-4FDA-A092-68215214C840}" srcOrd="0" destOrd="0" parTransId="{66F9E631-6536-4DF0-9A69-407167EC1C58}" sibTransId="{AA935300-EADA-4406-BCD4-9658725EE14F}"/>
    <dgm:cxn modelId="{8E8CB294-906C-40EB-A5D1-D52C36F0A059}" type="presOf" srcId="{B9772AB5-3360-406D-880B-FC8AA37642A8}" destId="{F1DCFA5E-FD48-4921-8B10-BE60AA505FD1}" srcOrd="0" destOrd="0" presId="urn:microsoft.com/office/officeart/2008/layout/PictureStrips"/>
    <dgm:cxn modelId="{5560EB98-E4DD-4345-B23B-61D68860A0E5}" type="presOf" srcId="{526C4A9A-A0E3-4FDA-A092-68215214C840}" destId="{A968610D-6983-4FAB-985E-F07326C6C7BF}" srcOrd="0" destOrd="0" presId="urn:microsoft.com/office/officeart/2008/layout/PictureStrips"/>
    <dgm:cxn modelId="{06F497E5-7E32-445F-BC63-79D9B3E78220}" srcId="{0D43CAB0-A136-429F-BA08-1DB559B87F82}" destId="{B9772AB5-3360-406D-880B-FC8AA37642A8}" srcOrd="3" destOrd="0" parTransId="{52822971-3AF3-44DC-9568-BFED502CB963}" sibTransId="{AE0218B3-E2DE-4BED-B47F-648747FDA254}"/>
    <dgm:cxn modelId="{3E16389D-AC8E-4558-800D-5E594F76AD13}" type="presParOf" srcId="{C5560E76-972A-4E93-8FE6-8BC3CB6E5633}" destId="{53E949A7-F368-4C55-99C7-225FDDBE41A8}" srcOrd="0" destOrd="0" presId="urn:microsoft.com/office/officeart/2008/layout/PictureStrips"/>
    <dgm:cxn modelId="{BD7A935B-2270-4C6C-ADE0-5F0B4A9923EC}" type="presParOf" srcId="{53E949A7-F368-4C55-99C7-225FDDBE41A8}" destId="{A968610D-6983-4FAB-985E-F07326C6C7BF}" srcOrd="0" destOrd="0" presId="urn:microsoft.com/office/officeart/2008/layout/PictureStrips"/>
    <dgm:cxn modelId="{0EC346EE-BBD1-4CC1-A9DC-033E2DFCB47D}" type="presParOf" srcId="{53E949A7-F368-4C55-99C7-225FDDBE41A8}" destId="{E877B50A-8018-4071-A2E0-421F4D98EF37}" srcOrd="1" destOrd="0" presId="urn:microsoft.com/office/officeart/2008/layout/PictureStrips"/>
    <dgm:cxn modelId="{78EE1DDC-E767-487A-8177-36B779E01CE5}" type="presParOf" srcId="{C5560E76-972A-4E93-8FE6-8BC3CB6E5633}" destId="{43F8FBE6-01A4-4EE0-A6AD-E2529DEDE759}" srcOrd="1" destOrd="0" presId="urn:microsoft.com/office/officeart/2008/layout/PictureStrips"/>
    <dgm:cxn modelId="{49512C58-02BD-4926-8724-AE271FED2460}" type="presParOf" srcId="{C5560E76-972A-4E93-8FE6-8BC3CB6E5633}" destId="{661048FE-EB5D-4EB0-B7F4-83224E3491C3}" srcOrd="2" destOrd="0" presId="urn:microsoft.com/office/officeart/2008/layout/PictureStrips"/>
    <dgm:cxn modelId="{F43D0C3F-54D4-42D5-BA7E-A29BBC14107A}" type="presParOf" srcId="{661048FE-EB5D-4EB0-B7F4-83224E3491C3}" destId="{FAEA3302-3608-4AEA-B8A1-ED250A85B720}" srcOrd="0" destOrd="0" presId="urn:microsoft.com/office/officeart/2008/layout/PictureStrips"/>
    <dgm:cxn modelId="{45CA8327-BA0D-4277-AB45-EAFB49ACE0E7}" type="presParOf" srcId="{661048FE-EB5D-4EB0-B7F4-83224E3491C3}" destId="{6DCE9810-E50F-4A68-8921-FA00BCD55227}" srcOrd="1" destOrd="0" presId="urn:microsoft.com/office/officeart/2008/layout/PictureStrips"/>
    <dgm:cxn modelId="{BD943DB8-8344-4E28-9EA8-A99B5E3803AE}" type="presParOf" srcId="{C5560E76-972A-4E93-8FE6-8BC3CB6E5633}" destId="{9CA50345-84D5-4F82-88CA-645C92AA7DB4}" srcOrd="3" destOrd="0" presId="urn:microsoft.com/office/officeart/2008/layout/PictureStrips"/>
    <dgm:cxn modelId="{C6D0FD92-E16E-4ECB-812B-D641937F0613}" type="presParOf" srcId="{C5560E76-972A-4E93-8FE6-8BC3CB6E5633}" destId="{3824AA39-C644-454C-984E-DAA9A036AE4B}" srcOrd="4" destOrd="0" presId="urn:microsoft.com/office/officeart/2008/layout/PictureStrips"/>
    <dgm:cxn modelId="{41BA61E9-46C8-4A3D-B8DE-895C161E3996}" type="presParOf" srcId="{3824AA39-C644-454C-984E-DAA9A036AE4B}" destId="{7698943B-AB15-41B3-AF3D-9AAB37CD6860}" srcOrd="0" destOrd="0" presId="urn:microsoft.com/office/officeart/2008/layout/PictureStrips"/>
    <dgm:cxn modelId="{891D85F8-E0A2-4C8F-B539-B36A24C7FEE2}" type="presParOf" srcId="{3824AA39-C644-454C-984E-DAA9A036AE4B}" destId="{AEE5AAFD-12B0-4FEC-88A1-F89196E4A9CB}" srcOrd="1" destOrd="0" presId="urn:microsoft.com/office/officeart/2008/layout/PictureStrips"/>
    <dgm:cxn modelId="{ED6D7003-7F14-4E39-A031-57C151CDB89F}" type="presParOf" srcId="{C5560E76-972A-4E93-8FE6-8BC3CB6E5633}" destId="{3B6FCFC5-EA39-4E75-9E2A-7493462E08DE}" srcOrd="5" destOrd="0" presId="urn:microsoft.com/office/officeart/2008/layout/PictureStrips"/>
    <dgm:cxn modelId="{7C43EFAA-ADCF-4F0F-B40F-BE740C99E7B6}" type="presParOf" srcId="{C5560E76-972A-4E93-8FE6-8BC3CB6E5633}" destId="{8BDDB936-8492-4C0B-AF29-BE0F4DDB995C}" srcOrd="6" destOrd="0" presId="urn:microsoft.com/office/officeart/2008/layout/PictureStrips"/>
    <dgm:cxn modelId="{813E1A43-4A9C-4F96-9D8F-8B291B808BCD}" type="presParOf" srcId="{8BDDB936-8492-4C0B-AF29-BE0F4DDB995C}" destId="{F1DCFA5E-FD48-4921-8B10-BE60AA505FD1}" srcOrd="0" destOrd="0" presId="urn:microsoft.com/office/officeart/2008/layout/PictureStrips"/>
    <dgm:cxn modelId="{763CB62B-6645-4917-BE26-1B07EA260DC6}" type="presParOf" srcId="{8BDDB936-8492-4C0B-AF29-BE0F4DDB995C}" destId="{E055ED47-94FF-473B-825A-5F3A8FA43F9C}" srcOrd="1" destOrd="0" presId="urn:microsoft.com/office/officeart/2008/layout/PictureStrips"/>
    <dgm:cxn modelId="{CE7CB7EE-848A-314C-AC08-A92BBEEBCEEE}" type="presParOf" srcId="{C5560E76-972A-4E93-8FE6-8BC3CB6E5633}" destId="{DA621200-DBA6-2449-993F-E77F1409B2E5}" srcOrd="7" destOrd="0" presId="urn:microsoft.com/office/officeart/2008/layout/PictureStrips"/>
    <dgm:cxn modelId="{B2447418-08D2-E54D-83EC-93B40E052013}" type="presParOf" srcId="{C5560E76-972A-4E93-8FE6-8BC3CB6E5633}" destId="{6E447D1D-54DD-A740-B593-45654FE59EEE}" srcOrd="8" destOrd="0" presId="urn:microsoft.com/office/officeart/2008/layout/PictureStrips"/>
    <dgm:cxn modelId="{16456788-18EE-1C44-926B-6FB41A666FA0}" type="presParOf" srcId="{6E447D1D-54DD-A740-B593-45654FE59EEE}" destId="{75EB91D4-E59A-4645-88E7-47E2F7F0360D}" srcOrd="0" destOrd="0" presId="urn:microsoft.com/office/officeart/2008/layout/PictureStrips"/>
    <dgm:cxn modelId="{FCA0CEB7-C0C0-9A46-B758-B413E0217AF8}" type="presParOf" srcId="{6E447D1D-54DD-A740-B593-45654FE59EEE}" destId="{00D1B720-39EC-AE44-9037-99649FBC67F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3B5BC2-03D1-4676-8553-945C5D4332AB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D6270F2-0635-4D33-AD63-3300AB8900B4}">
      <dgm:prSet phldrT="[Testo]"/>
      <dgm:spPr>
        <a:solidFill>
          <a:srgbClr val="92D050"/>
        </a:solidFill>
      </dgm:spPr>
      <dgm:t>
        <a:bodyPr/>
        <a:lstStyle/>
        <a:p>
          <a:r>
            <a:rPr lang="it-IT" dirty="0">
              <a:latin typeface="Amasis MT Pro Black" panose="02040A04050005020304" pitchFamily="18" charset="0"/>
            </a:rPr>
            <a:t>Migliori </a:t>
          </a:r>
          <a:r>
            <a:rPr lang="it-IT" dirty="0" err="1">
              <a:latin typeface="Amasis MT Pro Black" panose="02040A04050005020304" pitchFamily="18" charset="0"/>
            </a:rPr>
            <a:t>outcome</a:t>
          </a:r>
          <a:endParaRPr lang="it-IT" dirty="0">
            <a:latin typeface="Amasis MT Pro Black" panose="02040A04050005020304" pitchFamily="18" charset="0"/>
          </a:endParaRPr>
        </a:p>
      </dgm:t>
    </dgm:pt>
    <dgm:pt modelId="{3239F522-7187-4A9E-9C61-99029F5B6CF9}" type="parTrans" cxnId="{3CF97C03-0F88-48CA-9B34-D54A7AAA8783}">
      <dgm:prSet/>
      <dgm:spPr/>
      <dgm:t>
        <a:bodyPr/>
        <a:lstStyle/>
        <a:p>
          <a:endParaRPr lang="it-IT"/>
        </a:p>
      </dgm:t>
    </dgm:pt>
    <dgm:pt modelId="{B8A5BF2E-3D52-4D89-B4AE-C1DC9B308309}" type="sibTrans" cxnId="{3CF97C03-0F88-48CA-9B34-D54A7AAA8783}">
      <dgm:prSet/>
      <dgm:spPr/>
      <dgm:t>
        <a:bodyPr/>
        <a:lstStyle/>
        <a:p>
          <a:endParaRPr lang="it-IT"/>
        </a:p>
      </dgm:t>
    </dgm:pt>
    <dgm:pt modelId="{CA48B3E3-E97E-49B3-9019-55548EA67484}">
      <dgm:prSet phldrT="[Testo]"/>
      <dgm:spPr/>
      <dgm:t>
        <a:bodyPr/>
        <a:lstStyle/>
        <a:p>
          <a:pPr algn="ctr"/>
          <a:r>
            <a:rPr lang="it-IT" b="1" u="none" dirty="0">
              <a:latin typeface="Amasis MT Pro Black" panose="02040A04050005020304" pitchFamily="18" charset="0"/>
            </a:rPr>
            <a:t>La </a:t>
          </a:r>
          <a:r>
            <a:rPr lang="it-IT" b="1" u="sng" dirty="0">
              <a:solidFill>
                <a:srgbClr val="F3703A"/>
              </a:solidFill>
              <a:latin typeface="Amasis MT Pro Black" panose="02040A04050005020304" pitchFamily="18" charset="0"/>
            </a:rPr>
            <a:t>malnutrizione</a:t>
          </a:r>
          <a:r>
            <a:rPr lang="it-IT" b="1" dirty="0">
              <a:latin typeface="Amasis MT Pro Black" panose="02040A04050005020304" pitchFamily="18" charset="0"/>
            </a:rPr>
            <a:t> preoperatoria</a:t>
          </a:r>
          <a:r>
            <a:rPr lang="it-IT" dirty="0">
              <a:latin typeface="Amasis MT Pro Black" panose="02040A04050005020304" pitchFamily="18" charset="0"/>
            </a:rPr>
            <a:t>, sia essa conclamata o subclinica, costituisce un fattore di rischio indipendente per complicanze post-operatorie</a:t>
          </a:r>
        </a:p>
      </dgm:t>
    </dgm:pt>
    <dgm:pt modelId="{EB6EC8A2-B447-4181-8FE5-8E04D2362273}" type="parTrans" cxnId="{9748FE94-2CFD-412D-A6FF-E16976BB26B0}">
      <dgm:prSet/>
      <dgm:spPr/>
      <dgm:t>
        <a:bodyPr/>
        <a:lstStyle/>
        <a:p>
          <a:endParaRPr lang="it-IT"/>
        </a:p>
      </dgm:t>
    </dgm:pt>
    <dgm:pt modelId="{DE2E0C6F-E32E-4BE1-956C-78209E2A2A4E}" type="sibTrans" cxnId="{9748FE94-2CFD-412D-A6FF-E16976BB26B0}">
      <dgm:prSet/>
      <dgm:spPr/>
      <dgm:t>
        <a:bodyPr/>
        <a:lstStyle/>
        <a:p>
          <a:endParaRPr lang="it-IT"/>
        </a:p>
      </dgm:t>
    </dgm:pt>
    <dgm:pt modelId="{01B22909-D22F-4EE6-8889-EE9A1D3B6D94}">
      <dgm:prSet phldrT="[Testo]"/>
      <dgm:spPr>
        <a:solidFill>
          <a:srgbClr val="F3703A"/>
        </a:solidFill>
      </dgm:spPr>
      <dgm:t>
        <a:bodyPr/>
        <a:lstStyle/>
        <a:p>
          <a:r>
            <a:rPr lang="it-IT" dirty="0">
              <a:latin typeface="Amasis MT Pro Black" panose="02040A04050005020304" pitchFamily="18" charset="0"/>
            </a:rPr>
            <a:t>Peggiori </a:t>
          </a:r>
          <a:r>
            <a:rPr lang="it-IT" dirty="0" err="1">
              <a:latin typeface="Amasis MT Pro Black" panose="02040A04050005020304" pitchFamily="18" charset="0"/>
            </a:rPr>
            <a:t>outcome</a:t>
          </a:r>
          <a:r>
            <a:rPr lang="it-IT" dirty="0">
              <a:latin typeface="Amasis MT Pro Black" panose="02040A04050005020304" pitchFamily="18" charset="0"/>
            </a:rPr>
            <a:t> </a:t>
          </a:r>
        </a:p>
      </dgm:t>
    </dgm:pt>
    <dgm:pt modelId="{BE7BBACE-6687-4F83-88D3-E49CDBB2983A}" type="parTrans" cxnId="{8258FF23-028B-4359-87BB-69D74C1669F1}">
      <dgm:prSet/>
      <dgm:spPr/>
      <dgm:t>
        <a:bodyPr/>
        <a:lstStyle/>
        <a:p>
          <a:endParaRPr lang="it-IT"/>
        </a:p>
      </dgm:t>
    </dgm:pt>
    <dgm:pt modelId="{79671CE9-6479-403C-9EAF-6DD87A450771}" type="sibTrans" cxnId="{8258FF23-028B-4359-87BB-69D74C1669F1}">
      <dgm:prSet/>
      <dgm:spPr/>
      <dgm:t>
        <a:bodyPr/>
        <a:lstStyle/>
        <a:p>
          <a:endParaRPr lang="it-IT"/>
        </a:p>
      </dgm:t>
    </dgm:pt>
    <dgm:pt modelId="{BB6961EC-4EFF-4E69-A821-C2FEDAC9874F}">
      <dgm:prSet phldrT="[Testo]"/>
      <dgm:spPr/>
      <dgm:t>
        <a:bodyPr/>
        <a:lstStyle/>
        <a:p>
          <a:pPr algn="ctr"/>
          <a:r>
            <a:rPr lang="it-IT" dirty="0">
              <a:latin typeface="Amasis MT Pro Black" panose="02040A04050005020304" pitchFamily="18" charset="0"/>
            </a:rPr>
            <a:t>La </a:t>
          </a:r>
          <a:r>
            <a:rPr lang="it-IT" u="sng" dirty="0">
              <a:solidFill>
                <a:srgbClr val="92D050"/>
              </a:solidFill>
              <a:latin typeface="Amasis MT Pro Black" panose="02040A04050005020304" pitchFamily="18" charset="0"/>
            </a:rPr>
            <a:t>valutazione nutrizionale </a:t>
          </a:r>
          <a:r>
            <a:rPr lang="it-IT" dirty="0">
              <a:latin typeface="Amasis MT Pro Black" panose="02040A04050005020304" pitchFamily="18" charset="0"/>
            </a:rPr>
            <a:t>sistematica e la </a:t>
          </a:r>
          <a:r>
            <a:rPr lang="it-IT" u="sng" dirty="0">
              <a:solidFill>
                <a:srgbClr val="92D050"/>
              </a:solidFill>
              <a:latin typeface="Amasis MT Pro Black" panose="02040A04050005020304" pitchFamily="18" charset="0"/>
            </a:rPr>
            <a:t>correzione di eventuali deficit </a:t>
          </a:r>
          <a:r>
            <a:rPr lang="it-IT" dirty="0">
              <a:latin typeface="Amasis MT Pro Black" panose="02040A04050005020304" pitchFamily="18" charset="0"/>
            </a:rPr>
            <a:t>riducono le complicanze post-operatorie e i costi sanitari correlati</a:t>
          </a:r>
        </a:p>
      </dgm:t>
    </dgm:pt>
    <dgm:pt modelId="{283D86B6-0B37-46CA-A11C-EDA8664C9CA7}" type="sibTrans" cxnId="{0FDA1381-7C26-4CE1-BECA-8E0FFCBF8721}">
      <dgm:prSet/>
      <dgm:spPr/>
      <dgm:t>
        <a:bodyPr/>
        <a:lstStyle/>
        <a:p>
          <a:endParaRPr lang="it-IT"/>
        </a:p>
      </dgm:t>
    </dgm:pt>
    <dgm:pt modelId="{0498936D-7F0E-4F38-A10E-27EE676EB440}" type="parTrans" cxnId="{0FDA1381-7C26-4CE1-BECA-8E0FFCBF8721}">
      <dgm:prSet/>
      <dgm:spPr/>
      <dgm:t>
        <a:bodyPr/>
        <a:lstStyle/>
        <a:p>
          <a:endParaRPr lang="it-IT"/>
        </a:p>
      </dgm:t>
    </dgm:pt>
    <dgm:pt modelId="{46677295-A70C-4A9F-9885-C6A5A213EDC6}" type="pres">
      <dgm:prSet presAssocID="{CB3B5BC2-03D1-4676-8553-945C5D4332AB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C4D08344-CEE2-4A14-84A6-E4EBC73FA0E0}" type="pres">
      <dgm:prSet presAssocID="{CB3B5BC2-03D1-4676-8553-945C5D4332AB}" presName="Background" presStyleLbl="node1" presStyleIdx="0" presStyleCnt="1" custLinFactNeighborY="0"/>
      <dgm:spPr>
        <a:solidFill>
          <a:schemeClr val="accent2">
            <a:lumMod val="20000"/>
            <a:lumOff val="80000"/>
          </a:schemeClr>
        </a:solidFill>
      </dgm:spPr>
    </dgm:pt>
    <dgm:pt modelId="{9AE4DAD8-1A65-4C9A-B9B6-DA24ACE8F2CB}" type="pres">
      <dgm:prSet presAssocID="{CB3B5BC2-03D1-4676-8553-945C5D4332AB}" presName="Divider" presStyleLbl="callout" presStyleIdx="0" presStyleCnt="1"/>
      <dgm:spPr/>
    </dgm:pt>
    <dgm:pt modelId="{B738838A-A23A-4572-894B-39AD2E588C1C}" type="pres">
      <dgm:prSet presAssocID="{CB3B5BC2-03D1-4676-8553-945C5D4332AB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2815E0F-5438-466C-9F5E-B31013C60A3C}" type="pres">
      <dgm:prSet presAssocID="{CB3B5BC2-03D1-4676-8553-945C5D4332AB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78FEAA0-0110-400A-85C9-28CFAB16DC7E}" type="pres">
      <dgm:prSet presAssocID="{CB3B5BC2-03D1-4676-8553-945C5D4332AB}" presName="ParentText1" presStyleLbl="revTx" presStyleIdx="0" presStyleCnt="0">
        <dgm:presLayoutVars>
          <dgm:chMax val="1"/>
          <dgm:chPref val="1"/>
        </dgm:presLayoutVars>
      </dgm:prSet>
      <dgm:spPr/>
    </dgm:pt>
    <dgm:pt modelId="{B2E7D6E1-03FA-435F-BB58-D0977B989D1C}" type="pres">
      <dgm:prSet presAssocID="{CB3B5BC2-03D1-4676-8553-945C5D4332AB}" presName="ParentShape1" presStyleLbl="alignImgPlace1" presStyleIdx="0" presStyleCnt="2" custLinFactX="300000" custLinFactNeighborX="398936" custLinFactNeighborY="2992">
        <dgm:presLayoutVars/>
      </dgm:prSet>
      <dgm:spPr/>
    </dgm:pt>
    <dgm:pt modelId="{F2D63C9A-65D1-4F01-9E0B-3291B54CC349}" type="pres">
      <dgm:prSet presAssocID="{CB3B5BC2-03D1-4676-8553-945C5D4332AB}" presName="ParentText2" presStyleLbl="revTx" presStyleIdx="0" presStyleCnt="0">
        <dgm:presLayoutVars>
          <dgm:chMax val="1"/>
          <dgm:chPref val="1"/>
        </dgm:presLayoutVars>
      </dgm:prSet>
      <dgm:spPr/>
    </dgm:pt>
    <dgm:pt modelId="{C668ABA6-CA2B-497E-A853-C477E7E3388F}" type="pres">
      <dgm:prSet presAssocID="{CB3B5BC2-03D1-4676-8553-945C5D4332AB}" presName="ParentShape2" presStyleLbl="alignImgPlace1" presStyleIdx="1" presStyleCnt="2" custLinFactX="-300000" custLinFactNeighborX="-396064" custLinFactNeighborY="-1000">
        <dgm:presLayoutVars/>
      </dgm:prSet>
      <dgm:spPr/>
    </dgm:pt>
  </dgm:ptLst>
  <dgm:cxnLst>
    <dgm:cxn modelId="{3CF97C03-0F88-48CA-9B34-D54A7AAA8783}" srcId="{CB3B5BC2-03D1-4676-8553-945C5D4332AB}" destId="{BD6270F2-0635-4D33-AD63-3300AB8900B4}" srcOrd="0" destOrd="0" parTransId="{3239F522-7187-4A9E-9C61-99029F5B6CF9}" sibTransId="{B8A5BF2E-3D52-4D89-B4AE-C1DC9B308309}"/>
    <dgm:cxn modelId="{8258FF23-028B-4359-87BB-69D74C1669F1}" srcId="{CB3B5BC2-03D1-4676-8553-945C5D4332AB}" destId="{01B22909-D22F-4EE6-8889-EE9A1D3B6D94}" srcOrd="1" destOrd="0" parTransId="{BE7BBACE-6687-4F83-88D3-E49CDBB2983A}" sibTransId="{79671CE9-6479-403C-9EAF-6DD87A450771}"/>
    <dgm:cxn modelId="{961CDB46-E0D8-4957-9A93-B7C89E369E00}" type="presOf" srcId="{CB3B5BC2-03D1-4676-8553-945C5D4332AB}" destId="{46677295-A70C-4A9F-9885-C6A5A213EDC6}" srcOrd="0" destOrd="0" presId="urn:microsoft.com/office/officeart/2009/3/layout/OpposingIdeas"/>
    <dgm:cxn modelId="{0FDA1381-7C26-4CE1-BECA-8E0FFCBF8721}" srcId="{01B22909-D22F-4EE6-8889-EE9A1D3B6D94}" destId="{BB6961EC-4EFF-4E69-A821-C2FEDAC9874F}" srcOrd="0" destOrd="0" parTransId="{0498936D-7F0E-4F38-A10E-27EE676EB440}" sibTransId="{283D86B6-0B37-46CA-A11C-EDA8664C9CA7}"/>
    <dgm:cxn modelId="{7968818B-CF9D-41FA-8279-3373CAB78B69}" type="presOf" srcId="{BD6270F2-0635-4D33-AD63-3300AB8900B4}" destId="{A78FEAA0-0110-400A-85C9-28CFAB16DC7E}" srcOrd="0" destOrd="0" presId="urn:microsoft.com/office/officeart/2009/3/layout/OpposingIdeas"/>
    <dgm:cxn modelId="{5DF5568F-EEE4-4432-96BE-62F167BCC55A}" type="presOf" srcId="{BB6961EC-4EFF-4E69-A821-C2FEDAC9874F}" destId="{C2815E0F-5438-466C-9F5E-B31013C60A3C}" srcOrd="0" destOrd="0" presId="urn:microsoft.com/office/officeart/2009/3/layout/OpposingIdeas"/>
    <dgm:cxn modelId="{9748FE94-2CFD-412D-A6FF-E16976BB26B0}" srcId="{BD6270F2-0635-4D33-AD63-3300AB8900B4}" destId="{CA48B3E3-E97E-49B3-9019-55548EA67484}" srcOrd="0" destOrd="0" parTransId="{EB6EC8A2-B447-4181-8FE5-8E04D2362273}" sibTransId="{DE2E0C6F-E32E-4BE1-956C-78209E2A2A4E}"/>
    <dgm:cxn modelId="{23F6BE9D-3F45-48E3-AB92-2B1C17D17ADF}" type="presOf" srcId="{BD6270F2-0635-4D33-AD63-3300AB8900B4}" destId="{B2E7D6E1-03FA-435F-BB58-D0977B989D1C}" srcOrd="1" destOrd="0" presId="urn:microsoft.com/office/officeart/2009/3/layout/OpposingIdeas"/>
    <dgm:cxn modelId="{A29C67DF-C602-4786-840F-40D0B07EE6C2}" type="presOf" srcId="{01B22909-D22F-4EE6-8889-EE9A1D3B6D94}" destId="{F2D63C9A-65D1-4F01-9E0B-3291B54CC349}" srcOrd="0" destOrd="0" presId="urn:microsoft.com/office/officeart/2009/3/layout/OpposingIdeas"/>
    <dgm:cxn modelId="{1515CCE7-E0CE-4166-808A-8859951F8BD2}" type="presOf" srcId="{CA48B3E3-E97E-49B3-9019-55548EA67484}" destId="{B738838A-A23A-4572-894B-39AD2E588C1C}" srcOrd="0" destOrd="0" presId="urn:microsoft.com/office/officeart/2009/3/layout/OpposingIdeas"/>
    <dgm:cxn modelId="{9C9156FC-D31F-4560-A0E7-42F3D25772EA}" type="presOf" srcId="{01B22909-D22F-4EE6-8889-EE9A1D3B6D94}" destId="{C668ABA6-CA2B-497E-A853-C477E7E3388F}" srcOrd="1" destOrd="0" presId="urn:microsoft.com/office/officeart/2009/3/layout/OpposingIdeas"/>
    <dgm:cxn modelId="{3733EB2A-EAAF-464E-A97B-1ED48F42DE19}" type="presParOf" srcId="{46677295-A70C-4A9F-9885-C6A5A213EDC6}" destId="{C4D08344-CEE2-4A14-84A6-E4EBC73FA0E0}" srcOrd="0" destOrd="0" presId="urn:microsoft.com/office/officeart/2009/3/layout/OpposingIdeas"/>
    <dgm:cxn modelId="{E4238A71-9BC5-487B-B41E-58D45480E536}" type="presParOf" srcId="{46677295-A70C-4A9F-9885-C6A5A213EDC6}" destId="{9AE4DAD8-1A65-4C9A-B9B6-DA24ACE8F2CB}" srcOrd="1" destOrd="0" presId="urn:microsoft.com/office/officeart/2009/3/layout/OpposingIdeas"/>
    <dgm:cxn modelId="{CA6EFB28-32A3-4021-9CB9-A637766F7F53}" type="presParOf" srcId="{46677295-A70C-4A9F-9885-C6A5A213EDC6}" destId="{B738838A-A23A-4572-894B-39AD2E588C1C}" srcOrd="2" destOrd="0" presId="urn:microsoft.com/office/officeart/2009/3/layout/OpposingIdeas"/>
    <dgm:cxn modelId="{482D9493-1AE1-4356-B373-4D6900ADAA75}" type="presParOf" srcId="{46677295-A70C-4A9F-9885-C6A5A213EDC6}" destId="{C2815E0F-5438-466C-9F5E-B31013C60A3C}" srcOrd="3" destOrd="0" presId="urn:microsoft.com/office/officeart/2009/3/layout/OpposingIdeas"/>
    <dgm:cxn modelId="{5CE220DC-4801-456C-B923-B5FB8A00FEB6}" type="presParOf" srcId="{46677295-A70C-4A9F-9885-C6A5A213EDC6}" destId="{A78FEAA0-0110-400A-85C9-28CFAB16DC7E}" srcOrd="4" destOrd="0" presId="urn:microsoft.com/office/officeart/2009/3/layout/OpposingIdeas"/>
    <dgm:cxn modelId="{C0531F19-EC33-4244-B226-EE6EBF44E08A}" type="presParOf" srcId="{46677295-A70C-4A9F-9885-C6A5A213EDC6}" destId="{B2E7D6E1-03FA-435F-BB58-D0977B989D1C}" srcOrd="5" destOrd="0" presId="urn:microsoft.com/office/officeart/2009/3/layout/OpposingIdeas"/>
    <dgm:cxn modelId="{B8519583-7EA6-49B2-8AAB-67E5408130E9}" type="presParOf" srcId="{46677295-A70C-4A9F-9885-C6A5A213EDC6}" destId="{F2D63C9A-65D1-4F01-9E0B-3291B54CC349}" srcOrd="6" destOrd="0" presId="urn:microsoft.com/office/officeart/2009/3/layout/OpposingIdeas"/>
    <dgm:cxn modelId="{AB303BA0-BB5F-4995-A206-CBBACCF5F447}" type="presParOf" srcId="{46677295-A70C-4A9F-9885-C6A5A213EDC6}" destId="{C668ABA6-CA2B-497E-A853-C477E7E3388F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215C0A-57B8-7542-9C07-60099698B3FC}" type="doc">
      <dgm:prSet loTypeId="urn:microsoft.com/office/officeart/2005/8/layout/pyramid2" loCatId="" qsTypeId="urn:microsoft.com/office/officeart/2005/8/quickstyle/simple1" qsCatId="simple" csTypeId="urn:microsoft.com/office/officeart/2005/8/colors/accent0_3" csCatId="mainScheme" phldr="1"/>
      <dgm:spPr/>
    </dgm:pt>
    <dgm:pt modelId="{C9484FEC-345F-3640-8A7E-880A33899CF8}">
      <dgm:prSet phldrT="[Testo]"/>
      <dgm:spPr/>
      <dgm:t>
        <a:bodyPr/>
        <a:lstStyle/>
        <a:p>
          <a:r>
            <a:rPr lang="it-IT" dirty="0">
              <a:latin typeface="Abadi" panose="020B0604020104020204" pitchFamily="34" charset="0"/>
            </a:rPr>
            <a:t>3 </a:t>
          </a:r>
          <a:r>
            <a:rPr lang="it-IT" b="1" dirty="0">
              <a:latin typeface="Abadi" panose="020B0604020104020204" pitchFamily="34" charset="0"/>
            </a:rPr>
            <a:t>studi osservazionali</a:t>
          </a:r>
        </a:p>
      </dgm:t>
    </dgm:pt>
    <dgm:pt modelId="{3EEEE6D1-0012-2C46-B186-DFCBA690396A}" type="parTrans" cxnId="{DCA0D8E9-0D2E-0A44-9C91-401C4EF3AC07}">
      <dgm:prSet/>
      <dgm:spPr/>
      <dgm:t>
        <a:bodyPr/>
        <a:lstStyle/>
        <a:p>
          <a:endParaRPr lang="it-IT"/>
        </a:p>
      </dgm:t>
    </dgm:pt>
    <dgm:pt modelId="{1F24876A-8BEE-F649-B5C8-C80AE3473CB6}" type="sibTrans" cxnId="{DCA0D8E9-0D2E-0A44-9C91-401C4EF3AC07}">
      <dgm:prSet/>
      <dgm:spPr/>
      <dgm:t>
        <a:bodyPr/>
        <a:lstStyle/>
        <a:p>
          <a:endParaRPr lang="it-IT"/>
        </a:p>
      </dgm:t>
    </dgm:pt>
    <dgm:pt modelId="{47E8DB4C-F714-7B4A-8521-D53384F73D50}">
      <dgm:prSet phldrT="[Testo]"/>
      <dgm:spPr/>
      <dgm:t>
        <a:bodyPr/>
        <a:lstStyle/>
        <a:p>
          <a:r>
            <a:rPr lang="it-IT" dirty="0">
              <a:latin typeface="Abadi" panose="020B0604020104020204" pitchFamily="34" charset="0"/>
            </a:rPr>
            <a:t>2 </a:t>
          </a:r>
          <a:r>
            <a:rPr lang="it-IT" b="1" dirty="0">
              <a:latin typeface="Abadi" panose="020B0604020104020204" pitchFamily="34" charset="0"/>
            </a:rPr>
            <a:t>reviews narrative</a:t>
          </a:r>
        </a:p>
      </dgm:t>
    </dgm:pt>
    <dgm:pt modelId="{5828285A-6D8E-684A-B373-51AE433A9FEA}" type="parTrans" cxnId="{C243F8C4-22B6-9041-8AA1-1D8D88EF22D5}">
      <dgm:prSet/>
      <dgm:spPr/>
      <dgm:t>
        <a:bodyPr/>
        <a:lstStyle/>
        <a:p>
          <a:endParaRPr lang="it-IT"/>
        </a:p>
      </dgm:t>
    </dgm:pt>
    <dgm:pt modelId="{85BF88CD-063A-5E48-B65C-7D4CCD98E9C7}" type="sibTrans" cxnId="{C243F8C4-22B6-9041-8AA1-1D8D88EF22D5}">
      <dgm:prSet/>
      <dgm:spPr/>
      <dgm:t>
        <a:bodyPr/>
        <a:lstStyle/>
        <a:p>
          <a:endParaRPr lang="it-IT"/>
        </a:p>
      </dgm:t>
    </dgm:pt>
    <dgm:pt modelId="{BC113611-52F1-5048-BAF4-C55EC78A4B74}">
      <dgm:prSet phldrT="[Testo]"/>
      <dgm:spPr/>
      <dgm:t>
        <a:bodyPr/>
        <a:lstStyle/>
        <a:p>
          <a:r>
            <a:rPr lang="it-IT" dirty="0">
              <a:latin typeface="Abadi" panose="020B0604020104020204" pitchFamily="34" charset="0"/>
            </a:rPr>
            <a:t>2 </a:t>
          </a:r>
          <a:r>
            <a:rPr lang="it-IT" b="1" dirty="0">
              <a:latin typeface="Abadi" panose="020B0604020104020204" pitchFamily="34" charset="0"/>
            </a:rPr>
            <a:t>trials clinici </a:t>
          </a:r>
        </a:p>
      </dgm:t>
    </dgm:pt>
    <dgm:pt modelId="{648A768C-DF18-2E43-A359-EDBBF7F6A0C5}" type="parTrans" cxnId="{6A11B068-46FD-4D48-B692-36B06B5201D4}">
      <dgm:prSet/>
      <dgm:spPr/>
      <dgm:t>
        <a:bodyPr/>
        <a:lstStyle/>
        <a:p>
          <a:endParaRPr lang="it-IT"/>
        </a:p>
      </dgm:t>
    </dgm:pt>
    <dgm:pt modelId="{6F5264A6-8A8B-1C49-9AD3-CFC0D7E57FCD}" type="sibTrans" cxnId="{6A11B068-46FD-4D48-B692-36B06B5201D4}">
      <dgm:prSet/>
      <dgm:spPr/>
      <dgm:t>
        <a:bodyPr/>
        <a:lstStyle/>
        <a:p>
          <a:endParaRPr lang="it-IT"/>
        </a:p>
      </dgm:t>
    </dgm:pt>
    <dgm:pt modelId="{174A5DB2-01E5-8845-8CB8-07F1AD320496}" type="pres">
      <dgm:prSet presAssocID="{B0215C0A-57B8-7542-9C07-60099698B3FC}" presName="compositeShape" presStyleCnt="0">
        <dgm:presLayoutVars>
          <dgm:dir/>
          <dgm:resizeHandles/>
        </dgm:presLayoutVars>
      </dgm:prSet>
      <dgm:spPr/>
    </dgm:pt>
    <dgm:pt modelId="{3ED9CE51-8BAD-C64A-9492-893B7FE0D39C}" type="pres">
      <dgm:prSet presAssocID="{B0215C0A-57B8-7542-9C07-60099698B3FC}" presName="pyramid" presStyleLbl="node1" presStyleIdx="0" presStyleCnt="1" custLinFactNeighborX="-345" custLinFactNeighborY="-691"/>
      <dgm:spPr/>
    </dgm:pt>
    <dgm:pt modelId="{512EA53B-80AE-FF4E-B494-F921901FB19F}" type="pres">
      <dgm:prSet presAssocID="{B0215C0A-57B8-7542-9C07-60099698B3FC}" presName="theList" presStyleCnt="0"/>
      <dgm:spPr/>
    </dgm:pt>
    <dgm:pt modelId="{4D04EF1C-8396-DF4B-A7AB-2721F90935A7}" type="pres">
      <dgm:prSet presAssocID="{BC113611-52F1-5048-BAF4-C55EC78A4B74}" presName="aNode" presStyleLbl="fgAcc1" presStyleIdx="0" presStyleCnt="3">
        <dgm:presLayoutVars>
          <dgm:bulletEnabled val="1"/>
        </dgm:presLayoutVars>
      </dgm:prSet>
      <dgm:spPr/>
    </dgm:pt>
    <dgm:pt modelId="{15CCA871-C0EE-0748-A2CA-0FCB6B068BE3}" type="pres">
      <dgm:prSet presAssocID="{BC113611-52F1-5048-BAF4-C55EC78A4B74}" presName="aSpace" presStyleCnt="0"/>
      <dgm:spPr/>
    </dgm:pt>
    <dgm:pt modelId="{314C05EC-F4A3-2A48-8E11-E5B21ECD4522}" type="pres">
      <dgm:prSet presAssocID="{C9484FEC-345F-3640-8A7E-880A33899CF8}" presName="aNode" presStyleLbl="fgAcc1" presStyleIdx="1" presStyleCnt="3">
        <dgm:presLayoutVars>
          <dgm:bulletEnabled val="1"/>
        </dgm:presLayoutVars>
      </dgm:prSet>
      <dgm:spPr/>
    </dgm:pt>
    <dgm:pt modelId="{355EA156-F7BD-DD48-9D65-7FE97D54C7E4}" type="pres">
      <dgm:prSet presAssocID="{C9484FEC-345F-3640-8A7E-880A33899CF8}" presName="aSpace" presStyleCnt="0"/>
      <dgm:spPr/>
    </dgm:pt>
    <dgm:pt modelId="{16CF86A0-ED24-D243-A51A-EA3CBCB8BE2D}" type="pres">
      <dgm:prSet presAssocID="{47E8DB4C-F714-7B4A-8521-D53384F73D50}" presName="aNode" presStyleLbl="fgAcc1" presStyleIdx="2" presStyleCnt="3">
        <dgm:presLayoutVars>
          <dgm:bulletEnabled val="1"/>
        </dgm:presLayoutVars>
      </dgm:prSet>
      <dgm:spPr/>
    </dgm:pt>
    <dgm:pt modelId="{DFD9F1EF-7941-1740-BEBA-2B57B84C75AE}" type="pres">
      <dgm:prSet presAssocID="{47E8DB4C-F714-7B4A-8521-D53384F73D50}" presName="aSpace" presStyleCnt="0"/>
      <dgm:spPr/>
    </dgm:pt>
  </dgm:ptLst>
  <dgm:cxnLst>
    <dgm:cxn modelId="{3357E063-6D4B-174B-835C-8FAE70B4D895}" type="presOf" srcId="{B0215C0A-57B8-7542-9C07-60099698B3FC}" destId="{174A5DB2-01E5-8845-8CB8-07F1AD320496}" srcOrd="0" destOrd="0" presId="urn:microsoft.com/office/officeart/2005/8/layout/pyramid2"/>
    <dgm:cxn modelId="{6A11B068-46FD-4D48-B692-36B06B5201D4}" srcId="{B0215C0A-57B8-7542-9C07-60099698B3FC}" destId="{BC113611-52F1-5048-BAF4-C55EC78A4B74}" srcOrd="0" destOrd="0" parTransId="{648A768C-DF18-2E43-A359-EDBBF7F6A0C5}" sibTransId="{6F5264A6-8A8B-1C49-9AD3-CFC0D7E57FCD}"/>
    <dgm:cxn modelId="{CD7A837C-3B5B-5144-9FD9-09FE756CD2D7}" type="presOf" srcId="{47E8DB4C-F714-7B4A-8521-D53384F73D50}" destId="{16CF86A0-ED24-D243-A51A-EA3CBCB8BE2D}" srcOrd="0" destOrd="0" presId="urn:microsoft.com/office/officeart/2005/8/layout/pyramid2"/>
    <dgm:cxn modelId="{B1111BBD-5F86-674A-8ACF-602F65F03149}" type="presOf" srcId="{BC113611-52F1-5048-BAF4-C55EC78A4B74}" destId="{4D04EF1C-8396-DF4B-A7AB-2721F90935A7}" srcOrd="0" destOrd="0" presId="urn:microsoft.com/office/officeart/2005/8/layout/pyramid2"/>
    <dgm:cxn modelId="{C243F8C4-22B6-9041-8AA1-1D8D88EF22D5}" srcId="{B0215C0A-57B8-7542-9C07-60099698B3FC}" destId="{47E8DB4C-F714-7B4A-8521-D53384F73D50}" srcOrd="2" destOrd="0" parTransId="{5828285A-6D8E-684A-B373-51AE433A9FEA}" sibTransId="{85BF88CD-063A-5E48-B65C-7D4CCD98E9C7}"/>
    <dgm:cxn modelId="{DCA0D8E9-0D2E-0A44-9C91-401C4EF3AC07}" srcId="{B0215C0A-57B8-7542-9C07-60099698B3FC}" destId="{C9484FEC-345F-3640-8A7E-880A33899CF8}" srcOrd="1" destOrd="0" parTransId="{3EEEE6D1-0012-2C46-B186-DFCBA690396A}" sibTransId="{1F24876A-8BEE-F649-B5C8-C80AE3473CB6}"/>
    <dgm:cxn modelId="{DAF3E0EC-9CD9-BE44-BCEC-2F503EFD776C}" type="presOf" srcId="{C9484FEC-345F-3640-8A7E-880A33899CF8}" destId="{314C05EC-F4A3-2A48-8E11-E5B21ECD4522}" srcOrd="0" destOrd="0" presId="urn:microsoft.com/office/officeart/2005/8/layout/pyramid2"/>
    <dgm:cxn modelId="{B363619E-02C6-B841-A7C7-2F43E3D18059}" type="presParOf" srcId="{174A5DB2-01E5-8845-8CB8-07F1AD320496}" destId="{3ED9CE51-8BAD-C64A-9492-893B7FE0D39C}" srcOrd="0" destOrd="0" presId="urn:microsoft.com/office/officeart/2005/8/layout/pyramid2"/>
    <dgm:cxn modelId="{1159F3CF-9403-4348-A2BD-FB58D6D17C78}" type="presParOf" srcId="{174A5DB2-01E5-8845-8CB8-07F1AD320496}" destId="{512EA53B-80AE-FF4E-B494-F921901FB19F}" srcOrd="1" destOrd="0" presId="urn:microsoft.com/office/officeart/2005/8/layout/pyramid2"/>
    <dgm:cxn modelId="{B9DFDC62-F23B-D14C-9F1E-CEF59061EC09}" type="presParOf" srcId="{512EA53B-80AE-FF4E-B494-F921901FB19F}" destId="{4D04EF1C-8396-DF4B-A7AB-2721F90935A7}" srcOrd="0" destOrd="0" presId="urn:microsoft.com/office/officeart/2005/8/layout/pyramid2"/>
    <dgm:cxn modelId="{C3634188-2C86-3145-BB48-43469865C936}" type="presParOf" srcId="{512EA53B-80AE-FF4E-B494-F921901FB19F}" destId="{15CCA871-C0EE-0748-A2CA-0FCB6B068BE3}" srcOrd="1" destOrd="0" presId="urn:microsoft.com/office/officeart/2005/8/layout/pyramid2"/>
    <dgm:cxn modelId="{77E67A68-A174-F041-B0CD-E5E6C8CDC670}" type="presParOf" srcId="{512EA53B-80AE-FF4E-B494-F921901FB19F}" destId="{314C05EC-F4A3-2A48-8E11-E5B21ECD4522}" srcOrd="2" destOrd="0" presId="urn:microsoft.com/office/officeart/2005/8/layout/pyramid2"/>
    <dgm:cxn modelId="{C7004496-1E96-D641-A54D-4AA011CC6227}" type="presParOf" srcId="{512EA53B-80AE-FF4E-B494-F921901FB19F}" destId="{355EA156-F7BD-DD48-9D65-7FE97D54C7E4}" srcOrd="3" destOrd="0" presId="urn:microsoft.com/office/officeart/2005/8/layout/pyramid2"/>
    <dgm:cxn modelId="{D2C3CB90-6009-4544-8556-F72CF556D624}" type="presParOf" srcId="{512EA53B-80AE-FF4E-B494-F921901FB19F}" destId="{16CF86A0-ED24-D243-A51A-EA3CBCB8BE2D}" srcOrd="4" destOrd="0" presId="urn:microsoft.com/office/officeart/2005/8/layout/pyramid2"/>
    <dgm:cxn modelId="{E6EE77D7-2CD0-C245-938F-152083FFF877}" type="presParOf" srcId="{512EA53B-80AE-FF4E-B494-F921901FB19F}" destId="{DFD9F1EF-7941-1740-BEBA-2B57B84C75A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0DBA35-1B73-4F6A-92E9-F3E11C4EBAA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7BB8D69-8C70-4A37-A898-9E8A47F0EC20}">
      <dgm:prSet phldrT="[Testo]" phldr="0"/>
      <dgm:spPr/>
      <dgm:t>
        <a:bodyPr/>
        <a:lstStyle/>
        <a:p>
          <a:r>
            <a:rPr lang="it-IT" dirty="0">
              <a:latin typeface="Abadi" panose="020B0604020104020204" pitchFamily="34" charset="0"/>
            </a:rPr>
            <a:t>RISULTATI</a:t>
          </a:r>
        </a:p>
      </dgm:t>
    </dgm:pt>
    <dgm:pt modelId="{2FFFBFC8-0336-4E4B-8E05-4B28E6836757}" type="parTrans" cxnId="{F0F544A9-6885-4E0B-90BB-E73A6B1C8806}">
      <dgm:prSet/>
      <dgm:spPr/>
      <dgm:t>
        <a:bodyPr/>
        <a:lstStyle/>
        <a:p>
          <a:endParaRPr lang="it-IT"/>
        </a:p>
      </dgm:t>
    </dgm:pt>
    <dgm:pt modelId="{0E10C546-D0C1-4CDF-AB47-870729F6B20C}" type="sibTrans" cxnId="{F0F544A9-6885-4E0B-90BB-E73A6B1C8806}">
      <dgm:prSet/>
      <dgm:spPr/>
      <dgm:t>
        <a:bodyPr/>
        <a:lstStyle/>
        <a:p>
          <a:endParaRPr lang="it-IT"/>
        </a:p>
      </dgm:t>
    </dgm:pt>
    <dgm:pt modelId="{E45A5B85-D4D1-4EDC-A39B-3D296EE7F07B}">
      <dgm:prSet phldrT="[Testo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dirty="0">
              <a:latin typeface="Abadi" panose="020B0604020104020204" pitchFamily="34" charset="0"/>
            </a:rPr>
            <a:t>Formula </a:t>
          </a:r>
          <a:r>
            <a:rPr lang="it-IT" sz="1600" dirty="0" err="1">
              <a:latin typeface="Abadi" panose="020B0604020104020204" pitchFamily="34" charset="0"/>
            </a:rPr>
            <a:t>immunonutrizionale</a:t>
          </a:r>
          <a:r>
            <a:rPr lang="it-IT" sz="1600" dirty="0">
              <a:latin typeface="Abadi" panose="020B0604020104020204" pitchFamily="34" charset="0"/>
            </a:rPr>
            <a:t> con proteine, carboidrati, grassi e nucleotidi, spesso arricchita con arginina, omega-3 e nucleotidi. È il supplemento più studiato (12 studi).</a:t>
          </a:r>
        </a:p>
        <a:p>
          <a:pPr lvl="0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300" dirty="0"/>
        </a:p>
      </dgm:t>
    </dgm:pt>
    <dgm:pt modelId="{A9AAD9B2-B734-453A-91C6-DBF996AA315A}" type="parTrans" cxnId="{6A1F9F48-2327-48D7-A932-A54AC7FB4365}">
      <dgm:prSet/>
      <dgm:spPr/>
      <dgm:t>
        <a:bodyPr/>
        <a:lstStyle/>
        <a:p>
          <a:endParaRPr lang="it-IT"/>
        </a:p>
      </dgm:t>
    </dgm:pt>
    <dgm:pt modelId="{4B5B818F-5084-4D9C-A613-035A9D1F1CD9}" type="sibTrans" cxnId="{6A1F9F48-2327-48D7-A932-A54AC7FB4365}">
      <dgm:prSet/>
      <dgm:spPr/>
      <dgm:t>
        <a:bodyPr/>
        <a:lstStyle/>
        <a:p>
          <a:endParaRPr lang="it-IT"/>
        </a:p>
      </dgm:t>
    </dgm:pt>
    <dgm:pt modelId="{589A366D-B701-49CE-8C7B-E3B22B663FB6}">
      <dgm:prSet phldrT="[Testo]" custT="1"/>
      <dgm:spPr/>
      <dgm:t>
        <a:bodyPr/>
        <a:lstStyle/>
        <a:p>
          <a:pPr>
            <a:buFontTx/>
            <a:buChar char="-"/>
          </a:pPr>
          <a:r>
            <a:rPr lang="it-IT" sz="1600" dirty="0">
              <a:latin typeface="Abadi" panose="020B0604020104020204" pitchFamily="34" charset="0"/>
            </a:rPr>
            <a:t>Altri supplementi a base di carboidrati, proteine, acidi grassi, glutammina</a:t>
          </a:r>
        </a:p>
      </dgm:t>
    </dgm:pt>
    <dgm:pt modelId="{0F58AE0D-8F39-4459-AE81-B1F13A6E16A9}" type="parTrans" cxnId="{B237542B-8252-4672-85F9-0AE93929109F}">
      <dgm:prSet/>
      <dgm:spPr/>
      <dgm:t>
        <a:bodyPr/>
        <a:lstStyle/>
        <a:p>
          <a:endParaRPr lang="it-IT"/>
        </a:p>
      </dgm:t>
    </dgm:pt>
    <dgm:pt modelId="{746CAD6E-4585-4DB9-BCD5-378910404ED1}" type="sibTrans" cxnId="{B237542B-8252-4672-85F9-0AE93929109F}">
      <dgm:prSet/>
      <dgm:spPr/>
      <dgm:t>
        <a:bodyPr/>
        <a:lstStyle/>
        <a:p>
          <a:endParaRPr lang="it-IT"/>
        </a:p>
      </dgm:t>
    </dgm:pt>
    <dgm:pt modelId="{80BE7857-5D21-406F-9C4C-26215342FB56}">
      <dgm:prSet phldrT="[Testo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dirty="0">
              <a:latin typeface="Abadi" panose="020B0604020104020204" pitchFamily="34" charset="0"/>
            </a:rPr>
            <a:t>Supplementazione </a:t>
          </a:r>
          <a:r>
            <a:rPr lang="it-IT" sz="1600" dirty="0" err="1">
              <a:latin typeface="Abadi" panose="020B0604020104020204" pitchFamily="34" charset="0"/>
            </a:rPr>
            <a:t>preop</a:t>
          </a:r>
          <a:r>
            <a:rPr lang="it-IT" sz="1600" dirty="0">
              <a:latin typeface="Abadi" panose="020B0604020104020204" pitchFamily="34" charset="0"/>
            </a:rPr>
            <a:t> ↓ rischio SSI (~50%)</a:t>
          </a:r>
        </a:p>
        <a:p>
          <a:pPr lvl="0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300" dirty="0"/>
        </a:p>
      </dgm:t>
    </dgm:pt>
    <dgm:pt modelId="{B82EAE0F-AA4D-4C28-A1D7-C3C8E48B75FF}" type="parTrans" cxnId="{B8984B09-60F0-436D-8E5D-3DD41B1532B4}">
      <dgm:prSet/>
      <dgm:spPr/>
      <dgm:t>
        <a:bodyPr/>
        <a:lstStyle/>
        <a:p>
          <a:endParaRPr lang="it-IT"/>
        </a:p>
      </dgm:t>
    </dgm:pt>
    <dgm:pt modelId="{CFF5A0EC-7396-41F6-A785-E5558A4D44C1}" type="sibTrans" cxnId="{B8984B09-60F0-436D-8E5D-3DD41B1532B4}">
      <dgm:prSet/>
      <dgm:spPr/>
      <dgm:t>
        <a:bodyPr/>
        <a:lstStyle/>
        <a:p>
          <a:endParaRPr lang="it-IT"/>
        </a:p>
      </dgm:t>
    </dgm:pt>
    <dgm:pt modelId="{336AE230-A966-479F-AA5F-42A5C473EE94}" type="pres">
      <dgm:prSet presAssocID="{050DBA35-1B73-4F6A-92E9-F3E11C4EBAAE}" presName="vert0" presStyleCnt="0">
        <dgm:presLayoutVars>
          <dgm:dir/>
          <dgm:animOne val="branch"/>
          <dgm:animLvl val="lvl"/>
        </dgm:presLayoutVars>
      </dgm:prSet>
      <dgm:spPr/>
    </dgm:pt>
    <dgm:pt modelId="{7E00356F-7EA1-41DF-ABBA-86359FF3DC78}" type="pres">
      <dgm:prSet presAssocID="{97BB8D69-8C70-4A37-A898-9E8A47F0EC20}" presName="thickLine" presStyleLbl="alignNode1" presStyleIdx="0" presStyleCnt="1"/>
      <dgm:spPr/>
    </dgm:pt>
    <dgm:pt modelId="{11A6BD48-B1E4-40B2-BCFA-C5D9021C0FFB}" type="pres">
      <dgm:prSet presAssocID="{97BB8D69-8C70-4A37-A898-9E8A47F0EC20}" presName="horz1" presStyleCnt="0"/>
      <dgm:spPr/>
    </dgm:pt>
    <dgm:pt modelId="{3C5BF7FD-047A-461B-AE56-46C0F723BCA7}" type="pres">
      <dgm:prSet presAssocID="{97BB8D69-8C70-4A37-A898-9E8A47F0EC20}" presName="tx1" presStyleLbl="revTx" presStyleIdx="0" presStyleCnt="4"/>
      <dgm:spPr/>
    </dgm:pt>
    <dgm:pt modelId="{94B09C02-8A72-46E4-9CE1-A82A57009150}" type="pres">
      <dgm:prSet presAssocID="{97BB8D69-8C70-4A37-A898-9E8A47F0EC20}" presName="vert1" presStyleCnt="0"/>
      <dgm:spPr/>
    </dgm:pt>
    <dgm:pt modelId="{8EFFFE32-5017-43D4-AB46-D99A991A83CD}" type="pres">
      <dgm:prSet presAssocID="{80BE7857-5D21-406F-9C4C-26215342FB56}" presName="vertSpace2a" presStyleCnt="0"/>
      <dgm:spPr/>
    </dgm:pt>
    <dgm:pt modelId="{2B82BB7F-EFBF-4D73-B840-A0AF8F4229ED}" type="pres">
      <dgm:prSet presAssocID="{80BE7857-5D21-406F-9C4C-26215342FB56}" presName="horz2" presStyleCnt="0"/>
      <dgm:spPr/>
    </dgm:pt>
    <dgm:pt modelId="{ABAA503C-A785-4B68-BBBB-68B5B604EB06}" type="pres">
      <dgm:prSet presAssocID="{80BE7857-5D21-406F-9C4C-26215342FB56}" presName="horzSpace2" presStyleCnt="0"/>
      <dgm:spPr/>
    </dgm:pt>
    <dgm:pt modelId="{F318FDC0-743B-499B-9C8A-97EC5BA0B705}" type="pres">
      <dgm:prSet presAssocID="{80BE7857-5D21-406F-9C4C-26215342FB56}" presName="tx2" presStyleLbl="revTx" presStyleIdx="1" presStyleCnt="4"/>
      <dgm:spPr/>
    </dgm:pt>
    <dgm:pt modelId="{ECB66E80-102F-4029-8A8E-0522A2B97780}" type="pres">
      <dgm:prSet presAssocID="{80BE7857-5D21-406F-9C4C-26215342FB56}" presName="vert2" presStyleCnt="0"/>
      <dgm:spPr/>
    </dgm:pt>
    <dgm:pt modelId="{D364F797-E075-4757-9AAC-6406DC3C3AFC}" type="pres">
      <dgm:prSet presAssocID="{80BE7857-5D21-406F-9C4C-26215342FB56}" presName="thinLine2b" presStyleLbl="callout" presStyleIdx="0" presStyleCnt="3"/>
      <dgm:spPr/>
    </dgm:pt>
    <dgm:pt modelId="{D1838FBD-6F01-4A2C-80AE-26078B91AD51}" type="pres">
      <dgm:prSet presAssocID="{80BE7857-5D21-406F-9C4C-26215342FB56}" presName="vertSpace2b" presStyleCnt="0"/>
      <dgm:spPr/>
    </dgm:pt>
    <dgm:pt modelId="{E37FF196-1510-4908-8D8C-1BE911989B40}" type="pres">
      <dgm:prSet presAssocID="{E45A5B85-D4D1-4EDC-A39B-3D296EE7F07B}" presName="horz2" presStyleCnt="0"/>
      <dgm:spPr/>
    </dgm:pt>
    <dgm:pt modelId="{4234BEBE-EC74-458E-84F2-BA4C5A2FDB9B}" type="pres">
      <dgm:prSet presAssocID="{E45A5B85-D4D1-4EDC-A39B-3D296EE7F07B}" presName="horzSpace2" presStyleCnt="0"/>
      <dgm:spPr/>
    </dgm:pt>
    <dgm:pt modelId="{BBC13C40-2DC6-4C13-B678-DF0348375750}" type="pres">
      <dgm:prSet presAssocID="{E45A5B85-D4D1-4EDC-A39B-3D296EE7F07B}" presName="tx2" presStyleLbl="revTx" presStyleIdx="2" presStyleCnt="4"/>
      <dgm:spPr/>
    </dgm:pt>
    <dgm:pt modelId="{6225DC77-6505-4B13-858C-5198E58350AB}" type="pres">
      <dgm:prSet presAssocID="{E45A5B85-D4D1-4EDC-A39B-3D296EE7F07B}" presName="vert2" presStyleCnt="0"/>
      <dgm:spPr/>
    </dgm:pt>
    <dgm:pt modelId="{38B744AB-2B4F-4D69-A0E6-8B0280BE2148}" type="pres">
      <dgm:prSet presAssocID="{E45A5B85-D4D1-4EDC-A39B-3D296EE7F07B}" presName="thinLine2b" presStyleLbl="callout" presStyleIdx="1" presStyleCnt="3"/>
      <dgm:spPr/>
    </dgm:pt>
    <dgm:pt modelId="{CBEF3AAD-2157-4376-8702-EA9B4BB20E97}" type="pres">
      <dgm:prSet presAssocID="{E45A5B85-D4D1-4EDC-A39B-3D296EE7F07B}" presName="vertSpace2b" presStyleCnt="0"/>
      <dgm:spPr/>
    </dgm:pt>
    <dgm:pt modelId="{8A175476-C8C2-45D6-9B21-041B1CA12D98}" type="pres">
      <dgm:prSet presAssocID="{589A366D-B701-49CE-8C7B-E3B22B663FB6}" presName="horz2" presStyleCnt="0"/>
      <dgm:spPr/>
    </dgm:pt>
    <dgm:pt modelId="{361E386B-3D17-426E-BDC5-8CD48FB73059}" type="pres">
      <dgm:prSet presAssocID="{589A366D-B701-49CE-8C7B-E3B22B663FB6}" presName="horzSpace2" presStyleCnt="0"/>
      <dgm:spPr/>
    </dgm:pt>
    <dgm:pt modelId="{BD503221-73F1-498E-BCD7-15857FFC8A32}" type="pres">
      <dgm:prSet presAssocID="{589A366D-B701-49CE-8C7B-E3B22B663FB6}" presName="tx2" presStyleLbl="revTx" presStyleIdx="3" presStyleCnt="4"/>
      <dgm:spPr/>
    </dgm:pt>
    <dgm:pt modelId="{50AFFD60-2601-4B4A-A650-EA81FAC918B7}" type="pres">
      <dgm:prSet presAssocID="{589A366D-B701-49CE-8C7B-E3B22B663FB6}" presName="vert2" presStyleCnt="0"/>
      <dgm:spPr/>
    </dgm:pt>
    <dgm:pt modelId="{FBE85CE5-527B-4C89-929F-5EA5C6EE900F}" type="pres">
      <dgm:prSet presAssocID="{589A366D-B701-49CE-8C7B-E3B22B663FB6}" presName="thinLine2b" presStyleLbl="callout" presStyleIdx="2" presStyleCnt="3"/>
      <dgm:spPr/>
    </dgm:pt>
    <dgm:pt modelId="{CBE3C0C7-0D51-4D7B-A4CC-D8A9D5E674D3}" type="pres">
      <dgm:prSet presAssocID="{589A366D-B701-49CE-8C7B-E3B22B663FB6}" presName="vertSpace2b" presStyleCnt="0"/>
      <dgm:spPr/>
    </dgm:pt>
  </dgm:ptLst>
  <dgm:cxnLst>
    <dgm:cxn modelId="{B8984B09-60F0-436D-8E5D-3DD41B1532B4}" srcId="{97BB8D69-8C70-4A37-A898-9E8A47F0EC20}" destId="{80BE7857-5D21-406F-9C4C-26215342FB56}" srcOrd="0" destOrd="0" parTransId="{B82EAE0F-AA4D-4C28-A1D7-C3C8E48B75FF}" sibTransId="{CFF5A0EC-7396-41F6-A785-E5558A4D44C1}"/>
    <dgm:cxn modelId="{F4DA9621-7E7A-4F7D-B091-A74660179FBC}" type="presOf" srcId="{E45A5B85-D4D1-4EDC-A39B-3D296EE7F07B}" destId="{BBC13C40-2DC6-4C13-B678-DF0348375750}" srcOrd="0" destOrd="0" presId="urn:microsoft.com/office/officeart/2008/layout/LinedList"/>
    <dgm:cxn modelId="{B237542B-8252-4672-85F9-0AE93929109F}" srcId="{97BB8D69-8C70-4A37-A898-9E8A47F0EC20}" destId="{589A366D-B701-49CE-8C7B-E3B22B663FB6}" srcOrd="2" destOrd="0" parTransId="{0F58AE0D-8F39-4459-AE81-B1F13A6E16A9}" sibTransId="{746CAD6E-4585-4DB9-BCD5-378910404ED1}"/>
    <dgm:cxn modelId="{6A1F9F48-2327-48D7-A932-A54AC7FB4365}" srcId="{97BB8D69-8C70-4A37-A898-9E8A47F0EC20}" destId="{E45A5B85-D4D1-4EDC-A39B-3D296EE7F07B}" srcOrd="1" destOrd="0" parTransId="{A9AAD9B2-B734-453A-91C6-DBF996AA315A}" sibTransId="{4B5B818F-5084-4D9C-A613-035A9D1F1CD9}"/>
    <dgm:cxn modelId="{3A614E76-D085-40BC-8454-0C7FE056FC39}" type="presOf" srcId="{80BE7857-5D21-406F-9C4C-26215342FB56}" destId="{F318FDC0-743B-499B-9C8A-97EC5BA0B705}" srcOrd="0" destOrd="0" presId="urn:microsoft.com/office/officeart/2008/layout/LinedList"/>
    <dgm:cxn modelId="{F620B4A7-C124-4F19-839B-5755D6B59689}" type="presOf" srcId="{050DBA35-1B73-4F6A-92E9-F3E11C4EBAAE}" destId="{336AE230-A966-479F-AA5F-42A5C473EE94}" srcOrd="0" destOrd="0" presId="urn:microsoft.com/office/officeart/2008/layout/LinedList"/>
    <dgm:cxn modelId="{F0F544A9-6885-4E0B-90BB-E73A6B1C8806}" srcId="{050DBA35-1B73-4F6A-92E9-F3E11C4EBAAE}" destId="{97BB8D69-8C70-4A37-A898-9E8A47F0EC20}" srcOrd="0" destOrd="0" parTransId="{2FFFBFC8-0336-4E4B-8E05-4B28E6836757}" sibTransId="{0E10C546-D0C1-4CDF-AB47-870729F6B20C}"/>
    <dgm:cxn modelId="{E46394C5-2C13-4DE7-BDD3-777A6EF02ECA}" type="presOf" srcId="{589A366D-B701-49CE-8C7B-E3B22B663FB6}" destId="{BD503221-73F1-498E-BCD7-15857FFC8A32}" srcOrd="0" destOrd="0" presId="urn:microsoft.com/office/officeart/2008/layout/LinedList"/>
    <dgm:cxn modelId="{7681B4FA-2E5C-4418-B048-37933A35A1DB}" type="presOf" srcId="{97BB8D69-8C70-4A37-A898-9E8A47F0EC20}" destId="{3C5BF7FD-047A-461B-AE56-46C0F723BCA7}" srcOrd="0" destOrd="0" presId="urn:microsoft.com/office/officeart/2008/layout/LinedList"/>
    <dgm:cxn modelId="{D0910464-3B40-4D9A-A6DF-AE13B684EB37}" type="presParOf" srcId="{336AE230-A966-479F-AA5F-42A5C473EE94}" destId="{7E00356F-7EA1-41DF-ABBA-86359FF3DC78}" srcOrd="0" destOrd="0" presId="urn:microsoft.com/office/officeart/2008/layout/LinedList"/>
    <dgm:cxn modelId="{53000310-CF90-4552-A29B-08F6774A4CFB}" type="presParOf" srcId="{336AE230-A966-479F-AA5F-42A5C473EE94}" destId="{11A6BD48-B1E4-40B2-BCFA-C5D9021C0FFB}" srcOrd="1" destOrd="0" presId="urn:microsoft.com/office/officeart/2008/layout/LinedList"/>
    <dgm:cxn modelId="{A6043E7D-AA47-488B-B8D5-CD8A8CE9038F}" type="presParOf" srcId="{11A6BD48-B1E4-40B2-BCFA-C5D9021C0FFB}" destId="{3C5BF7FD-047A-461B-AE56-46C0F723BCA7}" srcOrd="0" destOrd="0" presId="urn:microsoft.com/office/officeart/2008/layout/LinedList"/>
    <dgm:cxn modelId="{DBFB0AF0-4F96-4396-8E3F-0A006E1A3C3B}" type="presParOf" srcId="{11A6BD48-B1E4-40B2-BCFA-C5D9021C0FFB}" destId="{94B09C02-8A72-46E4-9CE1-A82A57009150}" srcOrd="1" destOrd="0" presId="urn:microsoft.com/office/officeart/2008/layout/LinedList"/>
    <dgm:cxn modelId="{99F9C22D-A4BB-45A4-A4FD-869446EFDE33}" type="presParOf" srcId="{94B09C02-8A72-46E4-9CE1-A82A57009150}" destId="{8EFFFE32-5017-43D4-AB46-D99A991A83CD}" srcOrd="0" destOrd="0" presId="urn:microsoft.com/office/officeart/2008/layout/LinedList"/>
    <dgm:cxn modelId="{1D781789-0954-406B-AFCE-20B5DCF422ED}" type="presParOf" srcId="{94B09C02-8A72-46E4-9CE1-A82A57009150}" destId="{2B82BB7F-EFBF-4D73-B840-A0AF8F4229ED}" srcOrd="1" destOrd="0" presId="urn:microsoft.com/office/officeart/2008/layout/LinedList"/>
    <dgm:cxn modelId="{4E90343F-F869-4D95-8356-A7D3DCDE3A76}" type="presParOf" srcId="{2B82BB7F-EFBF-4D73-B840-A0AF8F4229ED}" destId="{ABAA503C-A785-4B68-BBBB-68B5B604EB06}" srcOrd="0" destOrd="0" presId="urn:microsoft.com/office/officeart/2008/layout/LinedList"/>
    <dgm:cxn modelId="{45E8A6F9-689E-465A-95E7-A75175A4A709}" type="presParOf" srcId="{2B82BB7F-EFBF-4D73-B840-A0AF8F4229ED}" destId="{F318FDC0-743B-499B-9C8A-97EC5BA0B705}" srcOrd="1" destOrd="0" presId="urn:microsoft.com/office/officeart/2008/layout/LinedList"/>
    <dgm:cxn modelId="{0FDDFF33-218E-4113-9450-D1998370F692}" type="presParOf" srcId="{2B82BB7F-EFBF-4D73-B840-A0AF8F4229ED}" destId="{ECB66E80-102F-4029-8A8E-0522A2B97780}" srcOrd="2" destOrd="0" presId="urn:microsoft.com/office/officeart/2008/layout/LinedList"/>
    <dgm:cxn modelId="{A584FF3E-04CA-4A30-ADA8-E36C61CDE987}" type="presParOf" srcId="{94B09C02-8A72-46E4-9CE1-A82A57009150}" destId="{D364F797-E075-4757-9AAC-6406DC3C3AFC}" srcOrd="2" destOrd="0" presId="urn:microsoft.com/office/officeart/2008/layout/LinedList"/>
    <dgm:cxn modelId="{D07E5E66-149E-429B-B16E-8CE6EE7E5E83}" type="presParOf" srcId="{94B09C02-8A72-46E4-9CE1-A82A57009150}" destId="{D1838FBD-6F01-4A2C-80AE-26078B91AD51}" srcOrd="3" destOrd="0" presId="urn:microsoft.com/office/officeart/2008/layout/LinedList"/>
    <dgm:cxn modelId="{21FB2785-A6C8-4C14-A0BC-849715840F66}" type="presParOf" srcId="{94B09C02-8A72-46E4-9CE1-A82A57009150}" destId="{E37FF196-1510-4908-8D8C-1BE911989B40}" srcOrd="4" destOrd="0" presId="urn:microsoft.com/office/officeart/2008/layout/LinedList"/>
    <dgm:cxn modelId="{4F798F2A-CD1E-4F92-AE09-4EA00791068A}" type="presParOf" srcId="{E37FF196-1510-4908-8D8C-1BE911989B40}" destId="{4234BEBE-EC74-458E-84F2-BA4C5A2FDB9B}" srcOrd="0" destOrd="0" presId="urn:microsoft.com/office/officeart/2008/layout/LinedList"/>
    <dgm:cxn modelId="{208AB197-6CDB-4E5B-BA35-6B20EBB294CD}" type="presParOf" srcId="{E37FF196-1510-4908-8D8C-1BE911989B40}" destId="{BBC13C40-2DC6-4C13-B678-DF0348375750}" srcOrd="1" destOrd="0" presId="urn:microsoft.com/office/officeart/2008/layout/LinedList"/>
    <dgm:cxn modelId="{3FB09D82-A018-466D-BE01-0C9880DD133B}" type="presParOf" srcId="{E37FF196-1510-4908-8D8C-1BE911989B40}" destId="{6225DC77-6505-4B13-858C-5198E58350AB}" srcOrd="2" destOrd="0" presId="urn:microsoft.com/office/officeart/2008/layout/LinedList"/>
    <dgm:cxn modelId="{E5BD4D41-A0CB-47AE-9EB1-FE5E263953B2}" type="presParOf" srcId="{94B09C02-8A72-46E4-9CE1-A82A57009150}" destId="{38B744AB-2B4F-4D69-A0E6-8B0280BE2148}" srcOrd="5" destOrd="0" presId="urn:microsoft.com/office/officeart/2008/layout/LinedList"/>
    <dgm:cxn modelId="{3924F0C9-8484-40A4-AA47-0A8853113B8A}" type="presParOf" srcId="{94B09C02-8A72-46E4-9CE1-A82A57009150}" destId="{CBEF3AAD-2157-4376-8702-EA9B4BB20E97}" srcOrd="6" destOrd="0" presId="urn:microsoft.com/office/officeart/2008/layout/LinedList"/>
    <dgm:cxn modelId="{041EB64C-F71C-45CD-8232-ACEA40518FE4}" type="presParOf" srcId="{94B09C02-8A72-46E4-9CE1-A82A57009150}" destId="{8A175476-C8C2-45D6-9B21-041B1CA12D98}" srcOrd="7" destOrd="0" presId="urn:microsoft.com/office/officeart/2008/layout/LinedList"/>
    <dgm:cxn modelId="{66A0A833-27FB-4F29-8D21-7E3645DC6664}" type="presParOf" srcId="{8A175476-C8C2-45D6-9B21-041B1CA12D98}" destId="{361E386B-3D17-426E-BDC5-8CD48FB73059}" srcOrd="0" destOrd="0" presId="urn:microsoft.com/office/officeart/2008/layout/LinedList"/>
    <dgm:cxn modelId="{3A58BFBA-5926-4C71-BB50-6643ECAB5DE0}" type="presParOf" srcId="{8A175476-C8C2-45D6-9B21-041B1CA12D98}" destId="{BD503221-73F1-498E-BCD7-15857FFC8A32}" srcOrd="1" destOrd="0" presId="urn:microsoft.com/office/officeart/2008/layout/LinedList"/>
    <dgm:cxn modelId="{40F8F084-0898-4CC5-AABE-B1B0D229E0F4}" type="presParOf" srcId="{8A175476-C8C2-45D6-9B21-041B1CA12D98}" destId="{50AFFD60-2601-4B4A-A650-EA81FAC918B7}" srcOrd="2" destOrd="0" presId="urn:microsoft.com/office/officeart/2008/layout/LinedList"/>
    <dgm:cxn modelId="{A23EA288-A4B0-4465-BCFE-9250C66B7729}" type="presParOf" srcId="{94B09C02-8A72-46E4-9CE1-A82A57009150}" destId="{FBE85CE5-527B-4C89-929F-5EA5C6EE900F}" srcOrd="8" destOrd="0" presId="urn:microsoft.com/office/officeart/2008/layout/LinedList"/>
    <dgm:cxn modelId="{AEBF573E-4DED-4BA5-862B-151E4D37F176}" type="presParOf" srcId="{94B09C02-8A72-46E4-9CE1-A82A57009150}" destId="{CBE3C0C7-0D51-4D7B-A4CC-D8A9D5E674D3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3BBE4E-EE73-469B-9A4E-E55E95DBBA37}" type="doc">
      <dgm:prSet loTypeId="urn:microsoft.com/office/officeart/2018/2/layout/IconCircle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E3E32AB-E0DE-45F5-A6DF-22ABD40BDB91}">
      <dgm:prSet custT="1"/>
      <dgm:spPr/>
      <dgm:t>
        <a:bodyPr/>
        <a:lstStyle/>
        <a:p>
          <a:r>
            <a:rPr lang="it-IT" sz="1400" dirty="0">
              <a:latin typeface="Abadi" panose="020B0604020104020204" pitchFamily="34" charset="0"/>
            </a:rPr>
            <a:t>Il paziente post-bariatrico fa parte di una </a:t>
          </a:r>
          <a:r>
            <a:rPr lang="it-IT" sz="1400" b="1" dirty="0">
              <a:latin typeface="Abadi" panose="020B0604020104020204" pitchFamily="34" charset="0"/>
            </a:rPr>
            <a:t>popolazione fragile </a:t>
          </a:r>
          <a:r>
            <a:rPr lang="it-IT" sz="1400" dirty="0">
              <a:latin typeface="Abadi" panose="020B0604020104020204" pitchFamily="34" charset="0"/>
            </a:rPr>
            <a:t>con alta prevalenza di carenze nutrizionali</a:t>
          </a:r>
          <a:r>
            <a:rPr lang="it-IT" sz="1300" dirty="0">
              <a:latin typeface="Abadi" panose="020B0604020104020204" pitchFamily="34" charset="0"/>
            </a:rPr>
            <a:t>.</a:t>
          </a:r>
          <a:endParaRPr lang="en-US" sz="1300" dirty="0">
            <a:latin typeface="Abadi" panose="020B0604020104020204" pitchFamily="34" charset="0"/>
          </a:endParaRPr>
        </a:p>
      </dgm:t>
    </dgm:pt>
    <dgm:pt modelId="{FC48C6B4-F67B-4989-923C-195155CFE089}" type="parTrans" cxnId="{10563774-BB45-4E33-862F-B4A6F368282A}">
      <dgm:prSet/>
      <dgm:spPr/>
      <dgm:t>
        <a:bodyPr/>
        <a:lstStyle/>
        <a:p>
          <a:endParaRPr lang="en-US"/>
        </a:p>
      </dgm:t>
    </dgm:pt>
    <dgm:pt modelId="{CD0AFB3B-26F6-4BD3-9A8B-4F376A234D86}" type="sibTrans" cxnId="{10563774-BB45-4E33-862F-B4A6F368282A}">
      <dgm:prSet/>
      <dgm:spPr/>
      <dgm:t>
        <a:bodyPr/>
        <a:lstStyle/>
        <a:p>
          <a:endParaRPr lang="en-US"/>
        </a:p>
      </dgm:t>
    </dgm:pt>
    <dgm:pt modelId="{BF03E4A7-C837-438F-8457-1090A51E3FC9}">
      <dgm:prSet custT="1"/>
      <dgm:spPr/>
      <dgm:t>
        <a:bodyPr/>
        <a:lstStyle/>
        <a:p>
          <a:r>
            <a:rPr lang="it-IT" sz="1300" dirty="0">
              <a:latin typeface="Abadi" panose="020B0604020104020204" pitchFamily="34" charset="0"/>
            </a:rPr>
            <a:t>Le</a:t>
          </a:r>
          <a:r>
            <a:rPr lang="it-IT" sz="1400" dirty="0">
              <a:latin typeface="Abadi" panose="020B0604020104020204" pitchFamily="34" charset="0"/>
            </a:rPr>
            <a:t> carenze influenzano negativamente gli </a:t>
          </a:r>
          <a:r>
            <a:rPr lang="it-IT" sz="1400" b="1" dirty="0">
              <a:latin typeface="Abadi" panose="020B0604020104020204" pitchFamily="34" charset="0"/>
            </a:rPr>
            <a:t>esiti della chirurgia plastica </a:t>
          </a:r>
          <a:r>
            <a:rPr lang="it-IT" sz="1400" dirty="0">
              <a:latin typeface="Abadi" panose="020B0604020104020204" pitchFamily="34" charset="0"/>
            </a:rPr>
            <a:t>(deiscenze, infezioni, ritardi di cicatrizzazione).</a:t>
          </a:r>
          <a:endParaRPr lang="en-US" sz="1400" dirty="0">
            <a:latin typeface="Abadi" panose="020B0604020104020204" pitchFamily="34" charset="0"/>
          </a:endParaRPr>
        </a:p>
      </dgm:t>
    </dgm:pt>
    <dgm:pt modelId="{C992AB38-6A7B-4507-AE44-84F98C9E451F}" type="parTrans" cxnId="{6E879517-D69E-409C-A2C0-1D5B86FCCBA5}">
      <dgm:prSet/>
      <dgm:spPr/>
      <dgm:t>
        <a:bodyPr/>
        <a:lstStyle/>
        <a:p>
          <a:endParaRPr lang="en-US"/>
        </a:p>
      </dgm:t>
    </dgm:pt>
    <dgm:pt modelId="{3C853717-FBC5-4FCE-9CA9-8E8F457086B0}" type="sibTrans" cxnId="{6E879517-D69E-409C-A2C0-1D5B86FCCBA5}">
      <dgm:prSet/>
      <dgm:spPr/>
      <dgm:t>
        <a:bodyPr/>
        <a:lstStyle/>
        <a:p>
          <a:endParaRPr lang="en-US"/>
        </a:p>
      </dgm:t>
    </dgm:pt>
    <dgm:pt modelId="{7A1F273F-2833-406E-84AB-32832EDEB250}">
      <dgm:prSet custT="1"/>
      <dgm:spPr/>
      <dgm:t>
        <a:bodyPr/>
        <a:lstStyle/>
        <a:p>
          <a:r>
            <a:rPr lang="it-IT" sz="1400" dirty="0">
              <a:latin typeface="Abadi" panose="020B0604020104020204" pitchFamily="34" charset="0"/>
            </a:rPr>
            <a:t>Le </a:t>
          </a:r>
          <a:r>
            <a:rPr lang="it-IT" sz="1400" b="1" dirty="0">
              <a:latin typeface="Abadi" panose="020B0604020104020204" pitchFamily="34" charset="0"/>
            </a:rPr>
            <a:t>evidenze</a:t>
          </a:r>
          <a:r>
            <a:rPr lang="it-IT" sz="1400" dirty="0">
              <a:latin typeface="Abadi" panose="020B0604020104020204" pitchFamily="34" charset="0"/>
            </a:rPr>
            <a:t> disponibili sono </a:t>
          </a:r>
          <a:r>
            <a:rPr lang="it-IT" sz="1400" b="1" dirty="0">
              <a:latin typeface="Abadi" panose="020B0604020104020204" pitchFamily="34" charset="0"/>
            </a:rPr>
            <a:t>eterogenee</a:t>
          </a:r>
          <a:r>
            <a:rPr lang="it-IT" sz="1400" dirty="0">
              <a:latin typeface="Abadi" panose="020B0604020104020204" pitchFamily="34" charset="0"/>
            </a:rPr>
            <a:t>, spesso basate su </a:t>
          </a:r>
          <a:r>
            <a:rPr lang="it-IT" sz="1400" b="1" dirty="0">
              <a:latin typeface="Abadi" panose="020B0604020104020204" pitchFamily="34" charset="0"/>
            </a:rPr>
            <a:t>piccoli campioni e studi osservazionali</a:t>
          </a:r>
          <a:r>
            <a:rPr lang="it-IT" sz="1400" dirty="0">
              <a:latin typeface="Abadi" panose="020B0604020104020204" pitchFamily="34" charset="0"/>
            </a:rPr>
            <a:t>.</a:t>
          </a:r>
          <a:endParaRPr lang="en-US" sz="1400" dirty="0">
            <a:latin typeface="Abadi" panose="020B0604020104020204" pitchFamily="34" charset="0"/>
          </a:endParaRPr>
        </a:p>
      </dgm:t>
    </dgm:pt>
    <dgm:pt modelId="{D8DAA697-AF84-4760-A78B-429B75B078C1}" type="parTrans" cxnId="{F3128B6E-42BA-416F-9BBB-2A78626CBBF6}">
      <dgm:prSet/>
      <dgm:spPr/>
      <dgm:t>
        <a:bodyPr/>
        <a:lstStyle/>
        <a:p>
          <a:endParaRPr lang="en-US"/>
        </a:p>
      </dgm:t>
    </dgm:pt>
    <dgm:pt modelId="{7400CB2B-B635-405E-9793-651B7B5069B8}" type="sibTrans" cxnId="{F3128B6E-42BA-416F-9BBB-2A78626CBBF6}">
      <dgm:prSet/>
      <dgm:spPr/>
      <dgm:t>
        <a:bodyPr/>
        <a:lstStyle/>
        <a:p>
          <a:endParaRPr lang="en-US"/>
        </a:p>
      </dgm:t>
    </dgm:pt>
    <dgm:pt modelId="{4C9187E7-BFEF-45B4-A995-36EC7D02B404}">
      <dgm:prSet custT="1"/>
      <dgm:spPr/>
      <dgm:t>
        <a:bodyPr/>
        <a:lstStyle/>
        <a:p>
          <a:r>
            <a:rPr lang="it-IT" sz="1400" dirty="0">
              <a:latin typeface="Abadi" panose="020B0604020104020204" pitchFamily="34" charset="0"/>
            </a:rPr>
            <a:t>L’ottimizzazione dello stato nutrizionale (proteine e vitamine) mostra risultati promettenti ma ancora preliminari.</a:t>
          </a:r>
          <a:endParaRPr lang="en-US" sz="1400" dirty="0">
            <a:latin typeface="Abadi" panose="020B0604020104020204" pitchFamily="34" charset="0"/>
          </a:endParaRPr>
        </a:p>
      </dgm:t>
    </dgm:pt>
    <dgm:pt modelId="{5B39239E-3073-4B5A-84BC-88892A9E3A4D}" type="parTrans" cxnId="{09EBF734-5EA7-49B9-AE1E-16D5504C5943}">
      <dgm:prSet/>
      <dgm:spPr/>
      <dgm:t>
        <a:bodyPr/>
        <a:lstStyle/>
        <a:p>
          <a:endParaRPr lang="en-US"/>
        </a:p>
      </dgm:t>
    </dgm:pt>
    <dgm:pt modelId="{B3D97EF1-AACA-4FF5-9FFB-119C7C223F1D}" type="sibTrans" cxnId="{09EBF734-5EA7-49B9-AE1E-16D5504C5943}">
      <dgm:prSet/>
      <dgm:spPr/>
      <dgm:t>
        <a:bodyPr/>
        <a:lstStyle/>
        <a:p>
          <a:endParaRPr lang="en-US"/>
        </a:p>
      </dgm:t>
    </dgm:pt>
    <dgm:pt modelId="{F86E0794-BF2B-4623-92A3-12D566AF7026}">
      <dgm:prSet custT="1"/>
      <dgm:spPr/>
      <dgm:t>
        <a:bodyPr/>
        <a:lstStyle/>
        <a:p>
          <a:r>
            <a:rPr lang="it-IT" sz="1400" b="1" dirty="0">
              <a:latin typeface="Abadi" panose="020B0604020104020204" pitchFamily="34" charset="0"/>
            </a:rPr>
            <a:t>Prospettive future: </a:t>
          </a:r>
          <a:r>
            <a:rPr lang="it-IT" sz="1400" dirty="0">
              <a:latin typeface="Abadi" panose="020B0604020104020204" pitchFamily="34" charset="0"/>
            </a:rPr>
            <a:t>studi multicentrici randomizzati, protocolli condivisi di screening e supplementazione, maggiore aderenza al follow-up.</a:t>
          </a:r>
          <a:endParaRPr lang="en-US" sz="1400" dirty="0">
            <a:latin typeface="Abadi" panose="020B0604020104020204" pitchFamily="34" charset="0"/>
          </a:endParaRPr>
        </a:p>
      </dgm:t>
    </dgm:pt>
    <dgm:pt modelId="{1150F741-860B-46A3-977F-14DDCCA239E4}" type="parTrans" cxnId="{246B5359-DCBA-4E44-9E12-BAAC29A2EAC2}">
      <dgm:prSet/>
      <dgm:spPr/>
      <dgm:t>
        <a:bodyPr/>
        <a:lstStyle/>
        <a:p>
          <a:endParaRPr lang="en-US"/>
        </a:p>
      </dgm:t>
    </dgm:pt>
    <dgm:pt modelId="{5A3FBCE7-C2D9-4740-98DC-CA9E5BD6B743}" type="sibTrans" cxnId="{246B5359-DCBA-4E44-9E12-BAAC29A2EAC2}">
      <dgm:prSet/>
      <dgm:spPr/>
      <dgm:t>
        <a:bodyPr/>
        <a:lstStyle/>
        <a:p>
          <a:endParaRPr lang="en-US"/>
        </a:p>
      </dgm:t>
    </dgm:pt>
    <dgm:pt modelId="{0A29F87D-64CB-4ED3-9AF4-A363A989322E}">
      <dgm:prSet custT="1"/>
      <dgm:spPr/>
      <dgm:t>
        <a:bodyPr/>
        <a:lstStyle/>
        <a:p>
          <a:r>
            <a:rPr lang="it-IT" sz="1400" b="1" dirty="0">
              <a:latin typeface="Abadi" panose="020B0604020104020204" pitchFamily="34" charset="0"/>
            </a:rPr>
            <a:t>Approccio integrato e multidisciplinare </a:t>
          </a:r>
          <a:r>
            <a:rPr lang="it-IT" sz="1400" dirty="0">
              <a:latin typeface="Abadi" panose="020B0604020104020204" pitchFamily="34" charset="0"/>
            </a:rPr>
            <a:t>per migliorare la gestione e ridurre la variabilità clinica.</a:t>
          </a:r>
          <a:endParaRPr lang="en-US" sz="1400" dirty="0">
            <a:latin typeface="Abadi" panose="020B0604020104020204" pitchFamily="34" charset="0"/>
          </a:endParaRPr>
        </a:p>
      </dgm:t>
    </dgm:pt>
    <dgm:pt modelId="{31E94449-0ACA-4E7A-BF15-8276AE665F86}" type="parTrans" cxnId="{3835B2AF-DC66-4D8D-9269-B8DFFDCF4EB1}">
      <dgm:prSet/>
      <dgm:spPr/>
      <dgm:t>
        <a:bodyPr/>
        <a:lstStyle/>
        <a:p>
          <a:endParaRPr lang="en-US"/>
        </a:p>
      </dgm:t>
    </dgm:pt>
    <dgm:pt modelId="{1C6EF6F0-5E4D-4B4D-BCC8-0CB1A9E70A9D}" type="sibTrans" cxnId="{3835B2AF-DC66-4D8D-9269-B8DFFDCF4EB1}">
      <dgm:prSet/>
      <dgm:spPr/>
      <dgm:t>
        <a:bodyPr/>
        <a:lstStyle/>
        <a:p>
          <a:endParaRPr lang="en-US"/>
        </a:p>
      </dgm:t>
    </dgm:pt>
    <dgm:pt modelId="{F47F0EC6-6900-4B02-B14E-D768BC7E2F1C}" type="pres">
      <dgm:prSet presAssocID="{5A3BBE4E-EE73-469B-9A4E-E55E95DBBA37}" presName="root" presStyleCnt="0">
        <dgm:presLayoutVars>
          <dgm:dir/>
          <dgm:resizeHandles val="exact"/>
        </dgm:presLayoutVars>
      </dgm:prSet>
      <dgm:spPr/>
    </dgm:pt>
    <dgm:pt modelId="{0CD87D49-01D8-40E7-B0A2-1D49FDC63F74}" type="pres">
      <dgm:prSet presAssocID="{5A3BBE4E-EE73-469B-9A4E-E55E95DBBA37}" presName="container" presStyleCnt="0">
        <dgm:presLayoutVars>
          <dgm:dir/>
          <dgm:resizeHandles val="exact"/>
        </dgm:presLayoutVars>
      </dgm:prSet>
      <dgm:spPr/>
    </dgm:pt>
    <dgm:pt modelId="{969A3050-327D-4547-B27A-A288C91C1507}" type="pres">
      <dgm:prSet presAssocID="{1E3E32AB-E0DE-45F5-A6DF-22ABD40BDB91}" presName="compNode" presStyleCnt="0"/>
      <dgm:spPr/>
    </dgm:pt>
    <dgm:pt modelId="{55343D0B-864D-4944-BFC8-2AC2F4D52C5A}" type="pres">
      <dgm:prSet presAssocID="{1E3E32AB-E0DE-45F5-A6DF-22ABD40BDB91}" presName="iconBgRect" presStyleLbl="bgShp" presStyleIdx="0" presStyleCnt="6"/>
      <dgm:spPr/>
    </dgm:pt>
    <dgm:pt modelId="{A90497ED-B1C8-4615-8205-5B9869D2A0A7}" type="pres">
      <dgm:prSet presAssocID="{1E3E32AB-E0DE-45F5-A6DF-22ABD40BDB91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Cane"/>
        </a:ext>
      </dgm:extLst>
    </dgm:pt>
    <dgm:pt modelId="{A0ED6D58-A960-40DA-87DD-BF077AE6BE96}" type="pres">
      <dgm:prSet presAssocID="{1E3E32AB-E0DE-45F5-A6DF-22ABD40BDB91}" presName="spaceRect" presStyleCnt="0"/>
      <dgm:spPr/>
    </dgm:pt>
    <dgm:pt modelId="{1B362854-40F8-4BB8-A9FF-06CE7789617C}" type="pres">
      <dgm:prSet presAssocID="{1E3E32AB-E0DE-45F5-A6DF-22ABD40BDB91}" presName="textRect" presStyleLbl="revTx" presStyleIdx="0" presStyleCnt="6">
        <dgm:presLayoutVars>
          <dgm:chMax val="1"/>
          <dgm:chPref val="1"/>
        </dgm:presLayoutVars>
      </dgm:prSet>
      <dgm:spPr/>
    </dgm:pt>
    <dgm:pt modelId="{22AACCF1-8E12-40CB-A88F-89B082035A70}" type="pres">
      <dgm:prSet presAssocID="{CD0AFB3B-26F6-4BD3-9A8B-4F376A234D86}" presName="sibTrans" presStyleLbl="sibTrans2D1" presStyleIdx="0" presStyleCnt="0"/>
      <dgm:spPr/>
    </dgm:pt>
    <dgm:pt modelId="{3585E056-BBE2-4019-920D-FD2418ECC97F}" type="pres">
      <dgm:prSet presAssocID="{BF03E4A7-C837-438F-8457-1090A51E3FC9}" presName="compNode" presStyleCnt="0"/>
      <dgm:spPr/>
    </dgm:pt>
    <dgm:pt modelId="{71D91691-9DF3-406F-8EC4-B92FEBEC30C4}" type="pres">
      <dgm:prSet presAssocID="{BF03E4A7-C837-438F-8457-1090A51E3FC9}" presName="iconBgRect" presStyleLbl="bgShp" presStyleIdx="1" presStyleCnt="6"/>
      <dgm:spPr/>
    </dgm:pt>
    <dgm:pt modelId="{F6DD1762-9CD2-4640-8113-9C10C4E85A36}" type="pres">
      <dgm:prSet presAssocID="{BF03E4A7-C837-438F-8457-1090A51E3FC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oscopio"/>
        </a:ext>
      </dgm:extLst>
    </dgm:pt>
    <dgm:pt modelId="{26E21083-98A9-48DF-84F8-ECD6DA996167}" type="pres">
      <dgm:prSet presAssocID="{BF03E4A7-C837-438F-8457-1090A51E3FC9}" presName="spaceRect" presStyleCnt="0"/>
      <dgm:spPr/>
    </dgm:pt>
    <dgm:pt modelId="{5FF5B525-A159-4B0C-9E6F-F425E8B9F4AB}" type="pres">
      <dgm:prSet presAssocID="{BF03E4A7-C837-438F-8457-1090A51E3FC9}" presName="textRect" presStyleLbl="revTx" presStyleIdx="1" presStyleCnt="6">
        <dgm:presLayoutVars>
          <dgm:chMax val="1"/>
          <dgm:chPref val="1"/>
        </dgm:presLayoutVars>
      </dgm:prSet>
      <dgm:spPr/>
    </dgm:pt>
    <dgm:pt modelId="{EB73D14C-6F40-4B81-A5A9-A12E1934BA28}" type="pres">
      <dgm:prSet presAssocID="{3C853717-FBC5-4FCE-9CA9-8E8F457086B0}" presName="sibTrans" presStyleLbl="sibTrans2D1" presStyleIdx="0" presStyleCnt="0"/>
      <dgm:spPr/>
    </dgm:pt>
    <dgm:pt modelId="{6A0307B2-8CE7-4C07-BEC3-0FB9BF0EC2D9}" type="pres">
      <dgm:prSet presAssocID="{7A1F273F-2833-406E-84AB-32832EDEB250}" presName="compNode" presStyleCnt="0"/>
      <dgm:spPr/>
    </dgm:pt>
    <dgm:pt modelId="{3C6C998A-2248-40EA-91B0-7919BFBD16CE}" type="pres">
      <dgm:prSet presAssocID="{7A1F273F-2833-406E-84AB-32832EDEB250}" presName="iconBgRect" presStyleLbl="bgShp" presStyleIdx="2" presStyleCnt="6"/>
      <dgm:spPr/>
    </dgm:pt>
    <dgm:pt modelId="{0CB73684-4443-4E3E-B705-76DB0030B67F}" type="pres">
      <dgm:prSet presAssocID="{7A1F273F-2833-406E-84AB-32832EDEB250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he"/>
        </a:ext>
      </dgm:extLst>
    </dgm:pt>
    <dgm:pt modelId="{69FEDC4E-C02A-4F59-A2FE-5946F3E0AA63}" type="pres">
      <dgm:prSet presAssocID="{7A1F273F-2833-406E-84AB-32832EDEB250}" presName="spaceRect" presStyleCnt="0"/>
      <dgm:spPr/>
    </dgm:pt>
    <dgm:pt modelId="{42F803E0-0221-4350-A193-2567C999933A}" type="pres">
      <dgm:prSet presAssocID="{7A1F273F-2833-406E-84AB-32832EDEB250}" presName="textRect" presStyleLbl="revTx" presStyleIdx="2" presStyleCnt="6">
        <dgm:presLayoutVars>
          <dgm:chMax val="1"/>
          <dgm:chPref val="1"/>
        </dgm:presLayoutVars>
      </dgm:prSet>
      <dgm:spPr/>
    </dgm:pt>
    <dgm:pt modelId="{E5E54330-4800-46D6-90F4-B0914F1D546C}" type="pres">
      <dgm:prSet presAssocID="{7400CB2B-B635-405E-9793-651B7B5069B8}" presName="sibTrans" presStyleLbl="sibTrans2D1" presStyleIdx="0" presStyleCnt="0"/>
      <dgm:spPr/>
    </dgm:pt>
    <dgm:pt modelId="{D92238C1-020B-49A1-A5F2-EDC1C07B7C42}" type="pres">
      <dgm:prSet presAssocID="{4C9187E7-BFEF-45B4-A995-36EC7D02B404}" presName="compNode" presStyleCnt="0"/>
      <dgm:spPr/>
    </dgm:pt>
    <dgm:pt modelId="{B1D950C1-DEC8-4802-9788-3FAE9887D5B2}" type="pres">
      <dgm:prSet presAssocID="{4C9187E7-BFEF-45B4-A995-36EC7D02B404}" presName="iconBgRect" presStyleLbl="bgShp" presStyleIdx="3" presStyleCnt="6"/>
      <dgm:spPr/>
    </dgm:pt>
    <dgm:pt modelId="{D706E2B5-B93F-4AC2-B6CA-8BD80669B87C}" type="pres">
      <dgm:prSet presAssocID="{4C9187E7-BFEF-45B4-A995-36EC7D02B40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comero"/>
        </a:ext>
      </dgm:extLst>
    </dgm:pt>
    <dgm:pt modelId="{965B62C6-C558-41E3-868A-0A8CCFCEDCCA}" type="pres">
      <dgm:prSet presAssocID="{4C9187E7-BFEF-45B4-A995-36EC7D02B404}" presName="spaceRect" presStyleCnt="0"/>
      <dgm:spPr/>
    </dgm:pt>
    <dgm:pt modelId="{9A5712F7-2354-42F6-B5FF-8CBCC1DD2AC3}" type="pres">
      <dgm:prSet presAssocID="{4C9187E7-BFEF-45B4-A995-36EC7D02B404}" presName="textRect" presStyleLbl="revTx" presStyleIdx="3" presStyleCnt="6">
        <dgm:presLayoutVars>
          <dgm:chMax val="1"/>
          <dgm:chPref val="1"/>
        </dgm:presLayoutVars>
      </dgm:prSet>
      <dgm:spPr/>
    </dgm:pt>
    <dgm:pt modelId="{F8ED1B92-06D7-4FA7-822A-6EFB1067D2D6}" type="pres">
      <dgm:prSet presAssocID="{B3D97EF1-AACA-4FF5-9FFB-119C7C223F1D}" presName="sibTrans" presStyleLbl="sibTrans2D1" presStyleIdx="0" presStyleCnt="0"/>
      <dgm:spPr/>
    </dgm:pt>
    <dgm:pt modelId="{EE7B3026-57D4-4C4D-B649-4059F724CA13}" type="pres">
      <dgm:prSet presAssocID="{F86E0794-BF2B-4623-92A3-12D566AF7026}" presName="compNode" presStyleCnt="0"/>
      <dgm:spPr/>
    </dgm:pt>
    <dgm:pt modelId="{1CF37EF4-4283-40E3-AF62-39F32CB9E4C9}" type="pres">
      <dgm:prSet presAssocID="{F86E0794-BF2B-4623-92A3-12D566AF7026}" presName="iconBgRect" presStyleLbl="bgShp" presStyleIdx="4" presStyleCnt="6"/>
      <dgm:spPr/>
    </dgm:pt>
    <dgm:pt modelId="{CCCDB012-DFD3-4147-A65C-F8A73AB142DF}" type="pres">
      <dgm:prSet presAssocID="{F86E0794-BF2B-4623-92A3-12D566AF7026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4446FDB0-65CA-41B2-BE90-B66F69E03FA9}" type="pres">
      <dgm:prSet presAssocID="{F86E0794-BF2B-4623-92A3-12D566AF7026}" presName="spaceRect" presStyleCnt="0"/>
      <dgm:spPr/>
    </dgm:pt>
    <dgm:pt modelId="{54A968F0-2168-4CB2-8780-52A965E6A9CC}" type="pres">
      <dgm:prSet presAssocID="{F86E0794-BF2B-4623-92A3-12D566AF7026}" presName="textRect" presStyleLbl="revTx" presStyleIdx="4" presStyleCnt="6">
        <dgm:presLayoutVars>
          <dgm:chMax val="1"/>
          <dgm:chPref val="1"/>
        </dgm:presLayoutVars>
      </dgm:prSet>
      <dgm:spPr/>
    </dgm:pt>
    <dgm:pt modelId="{85D79D2D-070D-48A0-BCE1-6F4827DDC248}" type="pres">
      <dgm:prSet presAssocID="{5A3FBCE7-C2D9-4740-98DC-CA9E5BD6B743}" presName="sibTrans" presStyleLbl="sibTrans2D1" presStyleIdx="0" presStyleCnt="0"/>
      <dgm:spPr/>
    </dgm:pt>
    <dgm:pt modelId="{CD66D1A0-DA94-46F4-BD2F-69CB860D783F}" type="pres">
      <dgm:prSet presAssocID="{0A29F87D-64CB-4ED3-9AF4-A363A989322E}" presName="compNode" presStyleCnt="0"/>
      <dgm:spPr/>
    </dgm:pt>
    <dgm:pt modelId="{80F40689-CD7D-4B7F-86C8-843C692A4895}" type="pres">
      <dgm:prSet presAssocID="{0A29F87D-64CB-4ED3-9AF4-A363A989322E}" presName="iconBgRect" presStyleLbl="bgShp" presStyleIdx="5" presStyleCnt="6"/>
      <dgm:spPr/>
    </dgm:pt>
    <dgm:pt modelId="{89B41F25-3D11-4F0C-ABF5-021292A69D91}" type="pres">
      <dgm:prSet presAssocID="{0A29F87D-64CB-4ED3-9AF4-A363A989322E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ttore"/>
        </a:ext>
      </dgm:extLst>
    </dgm:pt>
    <dgm:pt modelId="{66E5D454-1809-4CAD-8503-4BCDB6CEEA33}" type="pres">
      <dgm:prSet presAssocID="{0A29F87D-64CB-4ED3-9AF4-A363A989322E}" presName="spaceRect" presStyleCnt="0"/>
      <dgm:spPr/>
    </dgm:pt>
    <dgm:pt modelId="{4D944C31-888C-4A73-895C-9B83B59B9195}" type="pres">
      <dgm:prSet presAssocID="{0A29F87D-64CB-4ED3-9AF4-A363A989322E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FE528111-4451-4164-808A-6CE5EDC9B73D}" type="presOf" srcId="{0A29F87D-64CB-4ED3-9AF4-A363A989322E}" destId="{4D944C31-888C-4A73-895C-9B83B59B9195}" srcOrd="0" destOrd="0" presId="urn:microsoft.com/office/officeart/2018/2/layout/IconCircleList"/>
    <dgm:cxn modelId="{DFAF9316-14E6-408A-9A53-14338A6DC54F}" type="presOf" srcId="{7A1F273F-2833-406E-84AB-32832EDEB250}" destId="{42F803E0-0221-4350-A193-2567C999933A}" srcOrd="0" destOrd="0" presId="urn:microsoft.com/office/officeart/2018/2/layout/IconCircleList"/>
    <dgm:cxn modelId="{6E879517-D69E-409C-A2C0-1D5B86FCCBA5}" srcId="{5A3BBE4E-EE73-469B-9A4E-E55E95DBBA37}" destId="{BF03E4A7-C837-438F-8457-1090A51E3FC9}" srcOrd="1" destOrd="0" parTransId="{C992AB38-6A7B-4507-AE44-84F98C9E451F}" sibTransId="{3C853717-FBC5-4FCE-9CA9-8E8F457086B0}"/>
    <dgm:cxn modelId="{9C43B919-CB03-4CF7-80EE-D412FBE9CAB1}" type="presOf" srcId="{BF03E4A7-C837-438F-8457-1090A51E3FC9}" destId="{5FF5B525-A159-4B0C-9E6F-F425E8B9F4AB}" srcOrd="0" destOrd="0" presId="urn:microsoft.com/office/officeart/2018/2/layout/IconCircleList"/>
    <dgm:cxn modelId="{A333071D-B248-438B-8573-F6127D6A15E9}" type="presOf" srcId="{3C853717-FBC5-4FCE-9CA9-8E8F457086B0}" destId="{EB73D14C-6F40-4B81-A5A9-A12E1934BA28}" srcOrd="0" destOrd="0" presId="urn:microsoft.com/office/officeart/2018/2/layout/IconCircleList"/>
    <dgm:cxn modelId="{09EBF734-5EA7-49B9-AE1E-16D5504C5943}" srcId="{5A3BBE4E-EE73-469B-9A4E-E55E95DBBA37}" destId="{4C9187E7-BFEF-45B4-A995-36EC7D02B404}" srcOrd="3" destOrd="0" parTransId="{5B39239E-3073-4B5A-84BC-88892A9E3A4D}" sibTransId="{B3D97EF1-AACA-4FF5-9FFB-119C7C223F1D}"/>
    <dgm:cxn modelId="{640C383C-E56A-4D5D-9BA7-D0C96D36B6D2}" type="presOf" srcId="{CD0AFB3B-26F6-4BD3-9A8B-4F376A234D86}" destId="{22AACCF1-8E12-40CB-A88F-89B082035A70}" srcOrd="0" destOrd="0" presId="urn:microsoft.com/office/officeart/2018/2/layout/IconCircleList"/>
    <dgm:cxn modelId="{8EC53352-3FAB-4ED9-99CC-E517BD4A1D77}" type="presOf" srcId="{B3D97EF1-AACA-4FF5-9FFB-119C7C223F1D}" destId="{F8ED1B92-06D7-4FA7-822A-6EFB1067D2D6}" srcOrd="0" destOrd="0" presId="urn:microsoft.com/office/officeart/2018/2/layout/IconCircleList"/>
    <dgm:cxn modelId="{246B5359-DCBA-4E44-9E12-BAAC29A2EAC2}" srcId="{5A3BBE4E-EE73-469B-9A4E-E55E95DBBA37}" destId="{F86E0794-BF2B-4623-92A3-12D566AF7026}" srcOrd="4" destOrd="0" parTransId="{1150F741-860B-46A3-977F-14DDCCA239E4}" sibTransId="{5A3FBCE7-C2D9-4740-98DC-CA9E5BD6B743}"/>
    <dgm:cxn modelId="{3DF9FF5F-D798-4B54-A4BA-1F95EC0218FC}" type="presOf" srcId="{4C9187E7-BFEF-45B4-A995-36EC7D02B404}" destId="{9A5712F7-2354-42F6-B5FF-8CBCC1DD2AC3}" srcOrd="0" destOrd="0" presId="urn:microsoft.com/office/officeart/2018/2/layout/IconCircleList"/>
    <dgm:cxn modelId="{F3128B6E-42BA-416F-9BBB-2A78626CBBF6}" srcId="{5A3BBE4E-EE73-469B-9A4E-E55E95DBBA37}" destId="{7A1F273F-2833-406E-84AB-32832EDEB250}" srcOrd="2" destOrd="0" parTransId="{D8DAA697-AF84-4760-A78B-429B75B078C1}" sibTransId="{7400CB2B-B635-405E-9793-651B7B5069B8}"/>
    <dgm:cxn modelId="{10563774-BB45-4E33-862F-B4A6F368282A}" srcId="{5A3BBE4E-EE73-469B-9A4E-E55E95DBBA37}" destId="{1E3E32AB-E0DE-45F5-A6DF-22ABD40BDB91}" srcOrd="0" destOrd="0" parTransId="{FC48C6B4-F67B-4989-923C-195155CFE089}" sibTransId="{CD0AFB3B-26F6-4BD3-9A8B-4F376A234D86}"/>
    <dgm:cxn modelId="{D572B38D-36A3-445D-94A6-8B46040F381B}" type="presOf" srcId="{5A3BBE4E-EE73-469B-9A4E-E55E95DBBA37}" destId="{F47F0EC6-6900-4B02-B14E-D768BC7E2F1C}" srcOrd="0" destOrd="0" presId="urn:microsoft.com/office/officeart/2018/2/layout/IconCircleList"/>
    <dgm:cxn modelId="{CC6C5A8F-79DB-4D0E-9404-B7761EF6881B}" type="presOf" srcId="{7400CB2B-B635-405E-9793-651B7B5069B8}" destId="{E5E54330-4800-46D6-90F4-B0914F1D546C}" srcOrd="0" destOrd="0" presId="urn:microsoft.com/office/officeart/2018/2/layout/IconCircleList"/>
    <dgm:cxn modelId="{0790C794-2154-4988-B585-F3ABDFA7163F}" type="presOf" srcId="{5A3FBCE7-C2D9-4740-98DC-CA9E5BD6B743}" destId="{85D79D2D-070D-48A0-BCE1-6F4827DDC248}" srcOrd="0" destOrd="0" presId="urn:microsoft.com/office/officeart/2018/2/layout/IconCircleList"/>
    <dgm:cxn modelId="{6EE442AF-B4F8-4FBF-ADA4-770D2122F8CE}" type="presOf" srcId="{F86E0794-BF2B-4623-92A3-12D566AF7026}" destId="{54A968F0-2168-4CB2-8780-52A965E6A9CC}" srcOrd="0" destOrd="0" presId="urn:microsoft.com/office/officeart/2018/2/layout/IconCircleList"/>
    <dgm:cxn modelId="{3835B2AF-DC66-4D8D-9269-B8DFFDCF4EB1}" srcId="{5A3BBE4E-EE73-469B-9A4E-E55E95DBBA37}" destId="{0A29F87D-64CB-4ED3-9AF4-A363A989322E}" srcOrd="5" destOrd="0" parTransId="{31E94449-0ACA-4E7A-BF15-8276AE665F86}" sibTransId="{1C6EF6F0-5E4D-4B4D-BCC8-0CB1A9E70A9D}"/>
    <dgm:cxn modelId="{6BBF5DC6-7692-4DE8-BB8C-021DAC989DD9}" type="presOf" srcId="{1E3E32AB-E0DE-45F5-A6DF-22ABD40BDB91}" destId="{1B362854-40F8-4BB8-A9FF-06CE7789617C}" srcOrd="0" destOrd="0" presId="urn:microsoft.com/office/officeart/2018/2/layout/IconCircleList"/>
    <dgm:cxn modelId="{EA935067-6B16-4E70-9CB2-B403EA3EE8A9}" type="presParOf" srcId="{F47F0EC6-6900-4B02-B14E-D768BC7E2F1C}" destId="{0CD87D49-01D8-40E7-B0A2-1D49FDC63F74}" srcOrd="0" destOrd="0" presId="urn:microsoft.com/office/officeart/2018/2/layout/IconCircleList"/>
    <dgm:cxn modelId="{C86E3701-85C9-47CD-9E6F-3A8AEB016447}" type="presParOf" srcId="{0CD87D49-01D8-40E7-B0A2-1D49FDC63F74}" destId="{969A3050-327D-4547-B27A-A288C91C1507}" srcOrd="0" destOrd="0" presId="urn:microsoft.com/office/officeart/2018/2/layout/IconCircleList"/>
    <dgm:cxn modelId="{D3C166DD-61E0-4AB9-8609-85A3C8FAE06E}" type="presParOf" srcId="{969A3050-327D-4547-B27A-A288C91C1507}" destId="{55343D0B-864D-4944-BFC8-2AC2F4D52C5A}" srcOrd="0" destOrd="0" presId="urn:microsoft.com/office/officeart/2018/2/layout/IconCircleList"/>
    <dgm:cxn modelId="{523194E2-8843-49E2-9484-237C674BA655}" type="presParOf" srcId="{969A3050-327D-4547-B27A-A288C91C1507}" destId="{A90497ED-B1C8-4615-8205-5B9869D2A0A7}" srcOrd="1" destOrd="0" presId="urn:microsoft.com/office/officeart/2018/2/layout/IconCircleList"/>
    <dgm:cxn modelId="{7075C5D2-89C9-4C8F-9B9E-258C4F66FE30}" type="presParOf" srcId="{969A3050-327D-4547-B27A-A288C91C1507}" destId="{A0ED6D58-A960-40DA-87DD-BF077AE6BE96}" srcOrd="2" destOrd="0" presId="urn:microsoft.com/office/officeart/2018/2/layout/IconCircleList"/>
    <dgm:cxn modelId="{653F18AA-4AB1-4378-AAFC-38A6DFB22CD5}" type="presParOf" srcId="{969A3050-327D-4547-B27A-A288C91C1507}" destId="{1B362854-40F8-4BB8-A9FF-06CE7789617C}" srcOrd="3" destOrd="0" presId="urn:microsoft.com/office/officeart/2018/2/layout/IconCircleList"/>
    <dgm:cxn modelId="{1559EDA4-6AA4-4384-A659-9CB5B3B24EA6}" type="presParOf" srcId="{0CD87D49-01D8-40E7-B0A2-1D49FDC63F74}" destId="{22AACCF1-8E12-40CB-A88F-89B082035A70}" srcOrd="1" destOrd="0" presId="urn:microsoft.com/office/officeart/2018/2/layout/IconCircleList"/>
    <dgm:cxn modelId="{9F7AE639-334F-4FC1-B9D7-3A0680319373}" type="presParOf" srcId="{0CD87D49-01D8-40E7-B0A2-1D49FDC63F74}" destId="{3585E056-BBE2-4019-920D-FD2418ECC97F}" srcOrd="2" destOrd="0" presId="urn:microsoft.com/office/officeart/2018/2/layout/IconCircleList"/>
    <dgm:cxn modelId="{E0F3CBAE-B50F-44B6-B94B-EE618485BCE1}" type="presParOf" srcId="{3585E056-BBE2-4019-920D-FD2418ECC97F}" destId="{71D91691-9DF3-406F-8EC4-B92FEBEC30C4}" srcOrd="0" destOrd="0" presId="urn:microsoft.com/office/officeart/2018/2/layout/IconCircleList"/>
    <dgm:cxn modelId="{E20538CA-7DA8-4ADF-BBAA-509974E41EE7}" type="presParOf" srcId="{3585E056-BBE2-4019-920D-FD2418ECC97F}" destId="{F6DD1762-9CD2-4640-8113-9C10C4E85A36}" srcOrd="1" destOrd="0" presId="urn:microsoft.com/office/officeart/2018/2/layout/IconCircleList"/>
    <dgm:cxn modelId="{93F77B0D-76B7-4C85-8587-5E2ED111B058}" type="presParOf" srcId="{3585E056-BBE2-4019-920D-FD2418ECC97F}" destId="{26E21083-98A9-48DF-84F8-ECD6DA996167}" srcOrd="2" destOrd="0" presId="urn:microsoft.com/office/officeart/2018/2/layout/IconCircleList"/>
    <dgm:cxn modelId="{D7075802-2CA1-43EC-B3C4-AFF41FD7D57E}" type="presParOf" srcId="{3585E056-BBE2-4019-920D-FD2418ECC97F}" destId="{5FF5B525-A159-4B0C-9E6F-F425E8B9F4AB}" srcOrd="3" destOrd="0" presId="urn:microsoft.com/office/officeart/2018/2/layout/IconCircleList"/>
    <dgm:cxn modelId="{5185233F-8DDF-4ED2-B49F-1ACBD478E3EB}" type="presParOf" srcId="{0CD87D49-01D8-40E7-B0A2-1D49FDC63F74}" destId="{EB73D14C-6F40-4B81-A5A9-A12E1934BA28}" srcOrd="3" destOrd="0" presId="urn:microsoft.com/office/officeart/2018/2/layout/IconCircleList"/>
    <dgm:cxn modelId="{0B322CF5-B382-47F1-8980-AC44C4368646}" type="presParOf" srcId="{0CD87D49-01D8-40E7-B0A2-1D49FDC63F74}" destId="{6A0307B2-8CE7-4C07-BEC3-0FB9BF0EC2D9}" srcOrd="4" destOrd="0" presId="urn:microsoft.com/office/officeart/2018/2/layout/IconCircleList"/>
    <dgm:cxn modelId="{3129B777-0C17-41B7-80CC-04CDB522E01C}" type="presParOf" srcId="{6A0307B2-8CE7-4C07-BEC3-0FB9BF0EC2D9}" destId="{3C6C998A-2248-40EA-91B0-7919BFBD16CE}" srcOrd="0" destOrd="0" presId="urn:microsoft.com/office/officeart/2018/2/layout/IconCircleList"/>
    <dgm:cxn modelId="{4C1F0865-5E96-4DAC-80D5-4A791A28D11C}" type="presParOf" srcId="{6A0307B2-8CE7-4C07-BEC3-0FB9BF0EC2D9}" destId="{0CB73684-4443-4E3E-B705-76DB0030B67F}" srcOrd="1" destOrd="0" presId="urn:microsoft.com/office/officeart/2018/2/layout/IconCircleList"/>
    <dgm:cxn modelId="{84B069D1-EA0D-43EB-9520-CE2ECA9CA367}" type="presParOf" srcId="{6A0307B2-8CE7-4C07-BEC3-0FB9BF0EC2D9}" destId="{69FEDC4E-C02A-4F59-A2FE-5946F3E0AA63}" srcOrd="2" destOrd="0" presId="urn:microsoft.com/office/officeart/2018/2/layout/IconCircleList"/>
    <dgm:cxn modelId="{292CF595-3A9A-439F-A72C-3FFFC4634288}" type="presParOf" srcId="{6A0307B2-8CE7-4C07-BEC3-0FB9BF0EC2D9}" destId="{42F803E0-0221-4350-A193-2567C999933A}" srcOrd="3" destOrd="0" presId="urn:microsoft.com/office/officeart/2018/2/layout/IconCircleList"/>
    <dgm:cxn modelId="{2798B102-C899-4EDB-A734-9B7A857165C6}" type="presParOf" srcId="{0CD87D49-01D8-40E7-B0A2-1D49FDC63F74}" destId="{E5E54330-4800-46D6-90F4-B0914F1D546C}" srcOrd="5" destOrd="0" presId="urn:microsoft.com/office/officeart/2018/2/layout/IconCircleList"/>
    <dgm:cxn modelId="{4FAF27DE-381A-4219-AAC3-F400B170ACEF}" type="presParOf" srcId="{0CD87D49-01D8-40E7-B0A2-1D49FDC63F74}" destId="{D92238C1-020B-49A1-A5F2-EDC1C07B7C42}" srcOrd="6" destOrd="0" presId="urn:microsoft.com/office/officeart/2018/2/layout/IconCircleList"/>
    <dgm:cxn modelId="{D95B5D9C-9F31-4D43-AA15-A247E2138F0F}" type="presParOf" srcId="{D92238C1-020B-49A1-A5F2-EDC1C07B7C42}" destId="{B1D950C1-DEC8-4802-9788-3FAE9887D5B2}" srcOrd="0" destOrd="0" presId="urn:microsoft.com/office/officeart/2018/2/layout/IconCircleList"/>
    <dgm:cxn modelId="{82F6B0F5-63A8-4ED4-BEDA-3127A3C9764B}" type="presParOf" srcId="{D92238C1-020B-49A1-A5F2-EDC1C07B7C42}" destId="{D706E2B5-B93F-4AC2-B6CA-8BD80669B87C}" srcOrd="1" destOrd="0" presId="urn:microsoft.com/office/officeart/2018/2/layout/IconCircleList"/>
    <dgm:cxn modelId="{4100465E-A196-4770-9E04-F269EBAF7418}" type="presParOf" srcId="{D92238C1-020B-49A1-A5F2-EDC1C07B7C42}" destId="{965B62C6-C558-41E3-868A-0A8CCFCEDCCA}" srcOrd="2" destOrd="0" presId="urn:microsoft.com/office/officeart/2018/2/layout/IconCircleList"/>
    <dgm:cxn modelId="{A811F145-CD88-4C58-97FD-45DB8DD5CA17}" type="presParOf" srcId="{D92238C1-020B-49A1-A5F2-EDC1C07B7C42}" destId="{9A5712F7-2354-42F6-B5FF-8CBCC1DD2AC3}" srcOrd="3" destOrd="0" presId="urn:microsoft.com/office/officeart/2018/2/layout/IconCircleList"/>
    <dgm:cxn modelId="{1204B6E0-09CD-41D5-A7DF-847546785D68}" type="presParOf" srcId="{0CD87D49-01D8-40E7-B0A2-1D49FDC63F74}" destId="{F8ED1B92-06D7-4FA7-822A-6EFB1067D2D6}" srcOrd="7" destOrd="0" presId="urn:microsoft.com/office/officeart/2018/2/layout/IconCircleList"/>
    <dgm:cxn modelId="{989AA409-F8F2-4B3A-8316-B3C0A738FD45}" type="presParOf" srcId="{0CD87D49-01D8-40E7-B0A2-1D49FDC63F74}" destId="{EE7B3026-57D4-4C4D-B649-4059F724CA13}" srcOrd="8" destOrd="0" presId="urn:microsoft.com/office/officeart/2018/2/layout/IconCircleList"/>
    <dgm:cxn modelId="{6BAB45C9-1D86-411E-B1DC-9E371D4509F5}" type="presParOf" srcId="{EE7B3026-57D4-4C4D-B649-4059F724CA13}" destId="{1CF37EF4-4283-40E3-AF62-39F32CB9E4C9}" srcOrd="0" destOrd="0" presId="urn:microsoft.com/office/officeart/2018/2/layout/IconCircleList"/>
    <dgm:cxn modelId="{05579470-067A-40E7-8B18-50BBD0CB62E6}" type="presParOf" srcId="{EE7B3026-57D4-4C4D-B649-4059F724CA13}" destId="{CCCDB012-DFD3-4147-A65C-F8A73AB142DF}" srcOrd="1" destOrd="0" presId="urn:microsoft.com/office/officeart/2018/2/layout/IconCircleList"/>
    <dgm:cxn modelId="{5EC8B171-7CC1-41EE-A5D0-25976F7A5AE8}" type="presParOf" srcId="{EE7B3026-57D4-4C4D-B649-4059F724CA13}" destId="{4446FDB0-65CA-41B2-BE90-B66F69E03FA9}" srcOrd="2" destOrd="0" presId="urn:microsoft.com/office/officeart/2018/2/layout/IconCircleList"/>
    <dgm:cxn modelId="{E8912431-BF86-4943-B189-E27A035089F6}" type="presParOf" srcId="{EE7B3026-57D4-4C4D-B649-4059F724CA13}" destId="{54A968F0-2168-4CB2-8780-52A965E6A9CC}" srcOrd="3" destOrd="0" presId="urn:microsoft.com/office/officeart/2018/2/layout/IconCircleList"/>
    <dgm:cxn modelId="{B0540223-D36A-4A5A-AAFB-7AEB09A4ACBF}" type="presParOf" srcId="{0CD87D49-01D8-40E7-B0A2-1D49FDC63F74}" destId="{85D79D2D-070D-48A0-BCE1-6F4827DDC248}" srcOrd="9" destOrd="0" presId="urn:microsoft.com/office/officeart/2018/2/layout/IconCircleList"/>
    <dgm:cxn modelId="{13F822D5-5260-4B42-A5FA-03980ABCB372}" type="presParOf" srcId="{0CD87D49-01D8-40E7-B0A2-1D49FDC63F74}" destId="{CD66D1A0-DA94-46F4-BD2F-69CB860D783F}" srcOrd="10" destOrd="0" presId="urn:microsoft.com/office/officeart/2018/2/layout/IconCircleList"/>
    <dgm:cxn modelId="{D61484DB-7E69-43DF-9D1D-D1BF29F6C73D}" type="presParOf" srcId="{CD66D1A0-DA94-46F4-BD2F-69CB860D783F}" destId="{80F40689-CD7D-4B7F-86C8-843C692A4895}" srcOrd="0" destOrd="0" presId="urn:microsoft.com/office/officeart/2018/2/layout/IconCircleList"/>
    <dgm:cxn modelId="{B1591B2D-3F2A-4D55-861F-7C71227B22D6}" type="presParOf" srcId="{CD66D1A0-DA94-46F4-BD2F-69CB860D783F}" destId="{89B41F25-3D11-4F0C-ABF5-021292A69D91}" srcOrd="1" destOrd="0" presId="urn:microsoft.com/office/officeart/2018/2/layout/IconCircleList"/>
    <dgm:cxn modelId="{19CD3809-C50D-4AEE-8A21-152E4081ECE4}" type="presParOf" srcId="{CD66D1A0-DA94-46F4-BD2F-69CB860D783F}" destId="{66E5D454-1809-4CAD-8503-4BCDB6CEEA33}" srcOrd="2" destOrd="0" presId="urn:microsoft.com/office/officeart/2018/2/layout/IconCircleList"/>
    <dgm:cxn modelId="{B5420BDF-8C66-4250-B325-BC80374F6AEE}" type="presParOf" srcId="{CD66D1A0-DA94-46F4-BD2F-69CB860D783F}" destId="{4D944C31-888C-4A73-895C-9B83B59B919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8610D-6983-4FAB-985E-F07326C6C7BF}">
      <dsp:nvSpPr>
        <dsp:cNvPr id="0" name=""/>
        <dsp:cNvSpPr/>
      </dsp:nvSpPr>
      <dsp:spPr>
        <a:xfrm>
          <a:off x="1259791" y="239052"/>
          <a:ext cx="2113382" cy="6604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7333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Amasis MT Pro Black" panose="02040A04050005020304" pitchFamily="18" charset="0"/>
            </a:rPr>
            <a:t>Sieromi</a:t>
          </a:r>
          <a:endParaRPr lang="it-IT" sz="2900" kern="1200" dirty="0">
            <a:latin typeface="Amasis MT Pro Black" panose="02040A04050005020304" pitchFamily="18" charset="0"/>
          </a:endParaRPr>
        </a:p>
      </dsp:txBody>
      <dsp:txXfrm>
        <a:off x="1259791" y="239052"/>
        <a:ext cx="2113382" cy="660431"/>
      </dsp:txXfrm>
    </dsp:sp>
    <dsp:sp modelId="{E877B50A-8018-4071-A2E0-421F4D98EF37}">
      <dsp:nvSpPr>
        <dsp:cNvPr id="0" name=""/>
        <dsp:cNvSpPr/>
      </dsp:nvSpPr>
      <dsp:spPr>
        <a:xfrm>
          <a:off x="1171734" y="143657"/>
          <a:ext cx="462302" cy="6934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EA3302-3608-4AEA-B8A1-ED250A85B720}">
      <dsp:nvSpPr>
        <dsp:cNvPr id="0" name=""/>
        <dsp:cNvSpPr/>
      </dsp:nvSpPr>
      <dsp:spPr>
        <a:xfrm>
          <a:off x="1259791" y="1070463"/>
          <a:ext cx="2113382" cy="6604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7333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Amasis MT Pro Black" panose="02040A04050005020304" pitchFamily="18" charset="0"/>
            </a:rPr>
            <a:t>Deiscenze</a:t>
          </a:r>
          <a:endParaRPr lang="it-IT" sz="2300" kern="1200" dirty="0">
            <a:latin typeface="Amasis MT Pro Black" panose="02040A04050005020304" pitchFamily="18" charset="0"/>
          </a:endParaRPr>
        </a:p>
      </dsp:txBody>
      <dsp:txXfrm>
        <a:off x="1259791" y="1070463"/>
        <a:ext cx="2113382" cy="660431"/>
      </dsp:txXfrm>
    </dsp:sp>
    <dsp:sp modelId="{6DCE9810-E50F-4A68-8921-FA00BCD55227}">
      <dsp:nvSpPr>
        <dsp:cNvPr id="0" name=""/>
        <dsp:cNvSpPr/>
      </dsp:nvSpPr>
      <dsp:spPr>
        <a:xfrm>
          <a:off x="1171734" y="975067"/>
          <a:ext cx="462302" cy="6934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98943B-AB15-41B3-AF3D-9AAB37CD6860}">
      <dsp:nvSpPr>
        <dsp:cNvPr id="0" name=""/>
        <dsp:cNvSpPr/>
      </dsp:nvSpPr>
      <dsp:spPr>
        <a:xfrm>
          <a:off x="1259791" y="1901873"/>
          <a:ext cx="2113382" cy="6604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7333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masis MT Pro Black" panose="02040A04050005020304" pitchFamily="18" charset="0"/>
              <a:ea typeface="+mn-ea"/>
              <a:cs typeface="+mn-cs"/>
            </a:rPr>
            <a:t>Infezioni</a:t>
          </a:r>
          <a:endParaRPr lang="it-IT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masis MT Pro Black" panose="02040A04050005020304" pitchFamily="18" charset="0"/>
            <a:ea typeface="+mn-ea"/>
            <a:cs typeface="+mn-cs"/>
          </a:endParaRPr>
        </a:p>
      </dsp:txBody>
      <dsp:txXfrm>
        <a:off x="1259791" y="1901873"/>
        <a:ext cx="2113382" cy="660431"/>
      </dsp:txXfrm>
    </dsp:sp>
    <dsp:sp modelId="{AEE5AAFD-12B0-4FEC-88A1-F89196E4A9CB}">
      <dsp:nvSpPr>
        <dsp:cNvPr id="0" name=""/>
        <dsp:cNvSpPr/>
      </dsp:nvSpPr>
      <dsp:spPr>
        <a:xfrm>
          <a:off x="1171734" y="1806477"/>
          <a:ext cx="462302" cy="6934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CFA5E-FD48-4921-8B10-BE60AA505FD1}">
      <dsp:nvSpPr>
        <dsp:cNvPr id="0" name=""/>
        <dsp:cNvSpPr/>
      </dsp:nvSpPr>
      <dsp:spPr>
        <a:xfrm>
          <a:off x="1259791" y="2733284"/>
          <a:ext cx="2113382" cy="6604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7333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masis MT Pro Black" panose="02040A04050005020304" pitchFamily="18" charset="0"/>
              <a:ea typeface="+mn-ea"/>
              <a:cs typeface="+mn-cs"/>
            </a:rPr>
            <a:t>Necrosi cutanee</a:t>
          </a:r>
          <a:endParaRPr lang="it-IT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masis MT Pro Black" panose="02040A04050005020304" pitchFamily="18" charset="0"/>
            <a:ea typeface="+mn-ea"/>
            <a:cs typeface="+mn-cs"/>
          </a:endParaRPr>
        </a:p>
      </dsp:txBody>
      <dsp:txXfrm>
        <a:off x="1259791" y="2733284"/>
        <a:ext cx="2113382" cy="660431"/>
      </dsp:txXfrm>
    </dsp:sp>
    <dsp:sp modelId="{E055ED47-94FF-473B-825A-5F3A8FA43F9C}">
      <dsp:nvSpPr>
        <dsp:cNvPr id="0" name=""/>
        <dsp:cNvSpPr/>
      </dsp:nvSpPr>
      <dsp:spPr>
        <a:xfrm>
          <a:off x="1171734" y="2637888"/>
          <a:ext cx="462302" cy="6934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8610D-6983-4FAB-985E-F07326C6C7BF}">
      <dsp:nvSpPr>
        <dsp:cNvPr id="0" name=""/>
        <dsp:cNvSpPr/>
      </dsp:nvSpPr>
      <dsp:spPr>
        <a:xfrm>
          <a:off x="77889" y="557919"/>
          <a:ext cx="1837772" cy="57430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995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Amasis MT Pro Black" panose="02040A04050005020304" pitchFamily="18" charset="0"/>
            </a:rPr>
            <a:t>Modifiche anatomiche</a:t>
          </a:r>
          <a:endParaRPr lang="it-IT" sz="2800" kern="1200" dirty="0">
            <a:latin typeface="Amasis MT Pro Black" panose="02040A04050005020304" pitchFamily="18" charset="0"/>
          </a:endParaRPr>
        </a:p>
      </dsp:txBody>
      <dsp:txXfrm>
        <a:off x="77889" y="557919"/>
        <a:ext cx="1837772" cy="574303"/>
      </dsp:txXfrm>
    </dsp:sp>
    <dsp:sp modelId="{E877B50A-8018-4071-A2E0-421F4D98EF37}">
      <dsp:nvSpPr>
        <dsp:cNvPr id="0" name=""/>
        <dsp:cNvSpPr/>
      </dsp:nvSpPr>
      <dsp:spPr>
        <a:xfrm>
          <a:off x="1315" y="474964"/>
          <a:ext cx="402012" cy="6030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EA3302-3608-4AEA-B8A1-ED250A85B720}">
      <dsp:nvSpPr>
        <dsp:cNvPr id="0" name=""/>
        <dsp:cNvSpPr/>
      </dsp:nvSpPr>
      <dsp:spPr>
        <a:xfrm>
          <a:off x="2161504" y="557919"/>
          <a:ext cx="1837772" cy="57430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995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Amasis MT Pro Black" panose="02040A04050005020304" pitchFamily="18" charset="0"/>
            </a:rPr>
            <a:t>Apporto alimentare ridotto</a:t>
          </a:r>
          <a:endParaRPr lang="it-IT" sz="1800" kern="1200" dirty="0">
            <a:latin typeface="Amasis MT Pro Black" panose="02040A04050005020304" pitchFamily="18" charset="0"/>
          </a:endParaRPr>
        </a:p>
      </dsp:txBody>
      <dsp:txXfrm>
        <a:off x="2161504" y="557919"/>
        <a:ext cx="1837772" cy="574303"/>
      </dsp:txXfrm>
    </dsp:sp>
    <dsp:sp modelId="{6DCE9810-E50F-4A68-8921-FA00BCD55227}">
      <dsp:nvSpPr>
        <dsp:cNvPr id="0" name=""/>
        <dsp:cNvSpPr/>
      </dsp:nvSpPr>
      <dsp:spPr>
        <a:xfrm>
          <a:off x="2084930" y="474964"/>
          <a:ext cx="402012" cy="6030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98943B-AB15-41B3-AF3D-9AAB37CD6860}">
      <dsp:nvSpPr>
        <dsp:cNvPr id="0" name=""/>
        <dsp:cNvSpPr/>
      </dsp:nvSpPr>
      <dsp:spPr>
        <a:xfrm>
          <a:off x="77889" y="1280904"/>
          <a:ext cx="1837772" cy="57430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995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masis MT Pro Black" panose="02040A04050005020304" pitchFamily="18" charset="0"/>
              <a:ea typeface="+mn-ea"/>
              <a:cs typeface="+mn-cs"/>
            </a:rPr>
            <a:t>Carenze </a:t>
          </a:r>
          <a:r>
            <a:rPr lang="it-IT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masis MT Pro Black" panose="02040A04050005020304" pitchFamily="18" charset="0"/>
              <a:ea typeface="+mn-ea"/>
              <a:cs typeface="+mn-cs"/>
            </a:rPr>
            <a:t>pre</a:t>
          </a:r>
          <a:r>
            <a:rPr lang="it-IT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masis MT Pro Black" panose="02040A04050005020304" pitchFamily="18" charset="0"/>
              <a:ea typeface="+mn-ea"/>
              <a:cs typeface="+mn-cs"/>
            </a:rPr>
            <a:t> esistenti</a:t>
          </a:r>
          <a:endParaRPr lang="it-IT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masis MT Pro Black" panose="02040A04050005020304" pitchFamily="18" charset="0"/>
            <a:ea typeface="+mn-ea"/>
            <a:cs typeface="+mn-cs"/>
          </a:endParaRPr>
        </a:p>
      </dsp:txBody>
      <dsp:txXfrm>
        <a:off x="77889" y="1280904"/>
        <a:ext cx="1837772" cy="574303"/>
      </dsp:txXfrm>
    </dsp:sp>
    <dsp:sp modelId="{AEE5AAFD-12B0-4FEC-88A1-F89196E4A9CB}">
      <dsp:nvSpPr>
        <dsp:cNvPr id="0" name=""/>
        <dsp:cNvSpPr/>
      </dsp:nvSpPr>
      <dsp:spPr>
        <a:xfrm>
          <a:off x="1315" y="1197949"/>
          <a:ext cx="402012" cy="6030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CFA5E-FD48-4921-8B10-BE60AA505FD1}">
      <dsp:nvSpPr>
        <dsp:cNvPr id="0" name=""/>
        <dsp:cNvSpPr/>
      </dsp:nvSpPr>
      <dsp:spPr>
        <a:xfrm>
          <a:off x="2161504" y="1280904"/>
          <a:ext cx="1837772" cy="57430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995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masis MT Pro Black" panose="02040A04050005020304" pitchFamily="18" charset="0"/>
              <a:ea typeface="+mn-ea"/>
              <a:cs typeface="+mn-cs"/>
            </a:rPr>
            <a:t>Scarsa compliance</a:t>
          </a:r>
        </a:p>
      </dsp:txBody>
      <dsp:txXfrm>
        <a:off x="2161504" y="1280904"/>
        <a:ext cx="1837772" cy="574303"/>
      </dsp:txXfrm>
    </dsp:sp>
    <dsp:sp modelId="{E055ED47-94FF-473B-825A-5F3A8FA43F9C}">
      <dsp:nvSpPr>
        <dsp:cNvPr id="0" name=""/>
        <dsp:cNvSpPr/>
      </dsp:nvSpPr>
      <dsp:spPr>
        <a:xfrm>
          <a:off x="2084930" y="1197949"/>
          <a:ext cx="402012" cy="60301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EB91D4-E59A-4645-88E7-47E2F7F0360D}">
      <dsp:nvSpPr>
        <dsp:cNvPr id="0" name=""/>
        <dsp:cNvSpPr/>
      </dsp:nvSpPr>
      <dsp:spPr>
        <a:xfrm>
          <a:off x="804752" y="1920933"/>
          <a:ext cx="2391088" cy="11414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995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masis MT Pro Black" panose="02040A04050005020304" pitchFamily="18" charset="0"/>
              <a:ea typeface="+mn-ea"/>
              <a:cs typeface="+mn-cs"/>
            </a:rPr>
            <a:t>Fe, B12,folati, Ca, vitamine liposolubili, oligoelementi</a:t>
          </a:r>
        </a:p>
      </dsp:txBody>
      <dsp:txXfrm>
        <a:off x="804752" y="1920933"/>
        <a:ext cx="2391088" cy="1141474"/>
      </dsp:txXfrm>
    </dsp:sp>
    <dsp:sp modelId="{00D1B720-39EC-AE44-9037-99649FBC67F8}">
      <dsp:nvSpPr>
        <dsp:cNvPr id="0" name=""/>
        <dsp:cNvSpPr/>
      </dsp:nvSpPr>
      <dsp:spPr>
        <a:xfrm>
          <a:off x="679202" y="2095308"/>
          <a:ext cx="402012" cy="6030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D08344-CEE2-4A14-84A6-E4EBC73FA0E0}">
      <dsp:nvSpPr>
        <dsp:cNvPr id="0" name=""/>
        <dsp:cNvSpPr/>
      </dsp:nvSpPr>
      <dsp:spPr>
        <a:xfrm>
          <a:off x="1016000" y="1070223"/>
          <a:ext cx="6095999" cy="3278220"/>
        </a:xfrm>
        <a:prstGeom prst="round2DiagRect">
          <a:avLst>
            <a:gd name="adj1" fmla="val 0"/>
            <a:gd name="adj2" fmla="val 16670"/>
          </a:avLst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4DAD8-1A65-4C9A-B9B6-DA24ACE8F2CB}">
      <dsp:nvSpPr>
        <dsp:cNvPr id="0" name=""/>
        <dsp:cNvSpPr/>
      </dsp:nvSpPr>
      <dsp:spPr>
        <a:xfrm>
          <a:off x="4064000" y="1417913"/>
          <a:ext cx="812" cy="258284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38838A-A23A-4572-894B-39AD2E588C1C}">
      <dsp:nvSpPr>
        <dsp:cNvPr id="0" name=""/>
        <dsp:cNvSpPr/>
      </dsp:nvSpPr>
      <dsp:spPr>
        <a:xfrm>
          <a:off x="1219200" y="1318573"/>
          <a:ext cx="2641600" cy="27815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u="none" kern="1200" dirty="0">
              <a:latin typeface="Amasis MT Pro Black" panose="02040A04050005020304" pitchFamily="18" charset="0"/>
            </a:rPr>
            <a:t>La </a:t>
          </a:r>
          <a:r>
            <a:rPr lang="it-IT" sz="2000" b="1" u="sng" kern="1200" dirty="0">
              <a:solidFill>
                <a:srgbClr val="F3703A"/>
              </a:solidFill>
              <a:latin typeface="Amasis MT Pro Black" panose="02040A04050005020304" pitchFamily="18" charset="0"/>
            </a:rPr>
            <a:t>malnutrizione</a:t>
          </a:r>
          <a:r>
            <a:rPr lang="it-IT" sz="2000" b="1" kern="1200" dirty="0">
              <a:latin typeface="Amasis MT Pro Black" panose="02040A04050005020304" pitchFamily="18" charset="0"/>
            </a:rPr>
            <a:t> preoperatoria</a:t>
          </a:r>
          <a:r>
            <a:rPr lang="it-IT" sz="2000" kern="1200" dirty="0">
              <a:latin typeface="Amasis MT Pro Black" panose="02040A04050005020304" pitchFamily="18" charset="0"/>
            </a:rPr>
            <a:t>, sia essa conclamata o subclinica, costituisce un fattore di rischio indipendente per complicanze post-operatorie</a:t>
          </a:r>
        </a:p>
      </dsp:txBody>
      <dsp:txXfrm>
        <a:off x="1219200" y="1318573"/>
        <a:ext cx="2641600" cy="2781520"/>
      </dsp:txXfrm>
    </dsp:sp>
    <dsp:sp modelId="{C2815E0F-5438-466C-9F5E-B31013C60A3C}">
      <dsp:nvSpPr>
        <dsp:cNvPr id="0" name=""/>
        <dsp:cNvSpPr/>
      </dsp:nvSpPr>
      <dsp:spPr>
        <a:xfrm>
          <a:off x="4267200" y="1318573"/>
          <a:ext cx="2641600" cy="27815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Amasis MT Pro Black" panose="02040A04050005020304" pitchFamily="18" charset="0"/>
            </a:rPr>
            <a:t>La </a:t>
          </a:r>
          <a:r>
            <a:rPr lang="it-IT" sz="2000" u="sng" kern="1200" dirty="0">
              <a:solidFill>
                <a:srgbClr val="92D050"/>
              </a:solidFill>
              <a:latin typeface="Amasis MT Pro Black" panose="02040A04050005020304" pitchFamily="18" charset="0"/>
            </a:rPr>
            <a:t>valutazione nutrizionale </a:t>
          </a:r>
          <a:r>
            <a:rPr lang="it-IT" sz="2000" kern="1200" dirty="0">
              <a:latin typeface="Amasis MT Pro Black" panose="02040A04050005020304" pitchFamily="18" charset="0"/>
            </a:rPr>
            <a:t>sistematica e la </a:t>
          </a:r>
          <a:r>
            <a:rPr lang="it-IT" sz="2000" u="sng" kern="1200" dirty="0">
              <a:solidFill>
                <a:srgbClr val="92D050"/>
              </a:solidFill>
              <a:latin typeface="Amasis MT Pro Black" panose="02040A04050005020304" pitchFamily="18" charset="0"/>
            </a:rPr>
            <a:t>correzione di eventuali deficit </a:t>
          </a:r>
          <a:r>
            <a:rPr lang="it-IT" sz="2000" kern="1200" dirty="0">
              <a:latin typeface="Amasis MT Pro Black" panose="02040A04050005020304" pitchFamily="18" charset="0"/>
            </a:rPr>
            <a:t>riducono le complicanze post-operatorie e i costi sanitari correlati</a:t>
          </a:r>
        </a:p>
      </dsp:txBody>
      <dsp:txXfrm>
        <a:off x="4267200" y="1318573"/>
        <a:ext cx="2641600" cy="2781520"/>
      </dsp:txXfrm>
    </dsp:sp>
    <dsp:sp modelId="{B2E7D6E1-03FA-435F-BB58-D0977B989D1C}">
      <dsp:nvSpPr>
        <dsp:cNvPr id="0" name=""/>
        <dsp:cNvSpPr/>
      </dsp:nvSpPr>
      <dsp:spPr>
        <a:xfrm rot="16200000">
          <a:off x="5821069" y="1612954"/>
          <a:ext cx="3576240" cy="1016000"/>
        </a:xfrm>
        <a:prstGeom prst="rightArrow">
          <a:avLst>
            <a:gd name="adj1" fmla="val 49830"/>
            <a:gd name="adj2" fmla="val 60660"/>
          </a:avLst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>
              <a:latin typeface="Amasis MT Pro Black" panose="02040A04050005020304" pitchFamily="18" charset="0"/>
            </a:rPr>
            <a:t>Migliori </a:t>
          </a:r>
          <a:r>
            <a:rPr lang="it-IT" sz="2300" kern="1200" dirty="0" err="1">
              <a:latin typeface="Amasis MT Pro Black" panose="02040A04050005020304" pitchFamily="18" charset="0"/>
            </a:rPr>
            <a:t>outcome</a:t>
          </a:r>
          <a:endParaRPr lang="it-IT" sz="2300" kern="1200" dirty="0">
            <a:latin typeface="Amasis MT Pro Black" panose="02040A04050005020304" pitchFamily="18" charset="0"/>
          </a:endParaRPr>
        </a:p>
      </dsp:txBody>
      <dsp:txXfrm>
        <a:off x="5974622" y="2021371"/>
        <a:ext cx="3269135" cy="506272"/>
      </dsp:txXfrm>
    </dsp:sp>
    <dsp:sp modelId="{C668ABA6-CA2B-497E-A853-C477E7E3388F}">
      <dsp:nvSpPr>
        <dsp:cNvPr id="0" name=""/>
        <dsp:cNvSpPr/>
      </dsp:nvSpPr>
      <dsp:spPr>
        <a:xfrm rot="5400000">
          <a:off x="-1240130" y="2860951"/>
          <a:ext cx="3576240" cy="1016000"/>
        </a:xfrm>
        <a:prstGeom prst="rightArrow">
          <a:avLst>
            <a:gd name="adj1" fmla="val 49830"/>
            <a:gd name="adj2" fmla="val 60660"/>
          </a:avLst>
        </a:prstGeom>
        <a:solidFill>
          <a:srgbClr val="F3703A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>
              <a:latin typeface="Amasis MT Pro Black" panose="02040A04050005020304" pitchFamily="18" charset="0"/>
            </a:rPr>
            <a:t>Peggiori </a:t>
          </a:r>
          <a:r>
            <a:rPr lang="it-IT" sz="2300" kern="1200" dirty="0" err="1">
              <a:latin typeface="Amasis MT Pro Black" panose="02040A04050005020304" pitchFamily="18" charset="0"/>
            </a:rPr>
            <a:t>outcome</a:t>
          </a:r>
          <a:r>
            <a:rPr lang="it-IT" sz="2300" kern="1200" dirty="0">
              <a:latin typeface="Amasis MT Pro Black" panose="02040A04050005020304" pitchFamily="18" charset="0"/>
            </a:rPr>
            <a:t> </a:t>
          </a:r>
        </a:p>
      </dsp:txBody>
      <dsp:txXfrm>
        <a:off x="-1086578" y="2962263"/>
        <a:ext cx="3269135" cy="5062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9CE51-8BAD-C64A-9492-893B7FE0D39C}">
      <dsp:nvSpPr>
        <dsp:cNvPr id="0" name=""/>
        <dsp:cNvSpPr/>
      </dsp:nvSpPr>
      <dsp:spPr>
        <a:xfrm>
          <a:off x="2921020" y="0"/>
          <a:ext cx="4010795" cy="4010795"/>
        </a:xfrm>
        <a:prstGeom prst="triangl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4EF1C-8396-DF4B-A7AB-2721F90935A7}">
      <dsp:nvSpPr>
        <dsp:cNvPr id="0" name=""/>
        <dsp:cNvSpPr/>
      </dsp:nvSpPr>
      <dsp:spPr>
        <a:xfrm>
          <a:off x="4940255" y="403233"/>
          <a:ext cx="2607016" cy="949430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latin typeface="Abadi" panose="020B0604020104020204" pitchFamily="34" charset="0"/>
            </a:rPr>
            <a:t>2 </a:t>
          </a:r>
          <a:r>
            <a:rPr lang="it-IT" sz="2600" b="1" kern="1200" dirty="0">
              <a:latin typeface="Abadi" panose="020B0604020104020204" pitchFamily="34" charset="0"/>
            </a:rPr>
            <a:t>trials clinici </a:t>
          </a:r>
        </a:p>
      </dsp:txBody>
      <dsp:txXfrm>
        <a:off x="4986602" y="449580"/>
        <a:ext cx="2514322" cy="856736"/>
      </dsp:txXfrm>
    </dsp:sp>
    <dsp:sp modelId="{314C05EC-F4A3-2A48-8E11-E5B21ECD4522}">
      <dsp:nvSpPr>
        <dsp:cNvPr id="0" name=""/>
        <dsp:cNvSpPr/>
      </dsp:nvSpPr>
      <dsp:spPr>
        <a:xfrm>
          <a:off x="4940255" y="1471342"/>
          <a:ext cx="2607016" cy="949430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latin typeface="Abadi" panose="020B0604020104020204" pitchFamily="34" charset="0"/>
            </a:rPr>
            <a:t>3 </a:t>
          </a:r>
          <a:r>
            <a:rPr lang="it-IT" sz="2600" b="1" kern="1200" dirty="0">
              <a:latin typeface="Abadi" panose="020B0604020104020204" pitchFamily="34" charset="0"/>
            </a:rPr>
            <a:t>studi osservazionali</a:t>
          </a:r>
        </a:p>
      </dsp:txBody>
      <dsp:txXfrm>
        <a:off x="4986602" y="1517689"/>
        <a:ext cx="2514322" cy="856736"/>
      </dsp:txXfrm>
    </dsp:sp>
    <dsp:sp modelId="{16CF86A0-ED24-D243-A51A-EA3CBCB8BE2D}">
      <dsp:nvSpPr>
        <dsp:cNvPr id="0" name=""/>
        <dsp:cNvSpPr/>
      </dsp:nvSpPr>
      <dsp:spPr>
        <a:xfrm>
          <a:off x="4940255" y="2539452"/>
          <a:ext cx="2607016" cy="949430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latin typeface="Abadi" panose="020B0604020104020204" pitchFamily="34" charset="0"/>
            </a:rPr>
            <a:t>2 </a:t>
          </a:r>
          <a:r>
            <a:rPr lang="it-IT" sz="2600" b="1" kern="1200" dirty="0">
              <a:latin typeface="Abadi" panose="020B0604020104020204" pitchFamily="34" charset="0"/>
            </a:rPr>
            <a:t>reviews narrative</a:t>
          </a:r>
        </a:p>
      </dsp:txBody>
      <dsp:txXfrm>
        <a:off x="4986602" y="2585799"/>
        <a:ext cx="2514322" cy="8567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0356F-7EA1-41DF-ABBA-86359FF3DC78}">
      <dsp:nvSpPr>
        <dsp:cNvPr id="0" name=""/>
        <dsp:cNvSpPr/>
      </dsp:nvSpPr>
      <dsp:spPr>
        <a:xfrm>
          <a:off x="0" y="1663"/>
          <a:ext cx="64810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5BF7FD-047A-461B-AE56-46C0F723BCA7}">
      <dsp:nvSpPr>
        <dsp:cNvPr id="0" name=""/>
        <dsp:cNvSpPr/>
      </dsp:nvSpPr>
      <dsp:spPr>
        <a:xfrm>
          <a:off x="0" y="1663"/>
          <a:ext cx="1296201" cy="3403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>
              <a:latin typeface="Abadi" panose="020B0604020104020204" pitchFamily="34" charset="0"/>
            </a:rPr>
            <a:t>RISULTATI</a:t>
          </a:r>
        </a:p>
      </dsp:txBody>
      <dsp:txXfrm>
        <a:off x="0" y="1663"/>
        <a:ext cx="1296201" cy="3403751"/>
      </dsp:txXfrm>
    </dsp:sp>
    <dsp:sp modelId="{F318FDC0-743B-499B-9C8A-97EC5BA0B705}">
      <dsp:nvSpPr>
        <dsp:cNvPr id="0" name=""/>
        <dsp:cNvSpPr/>
      </dsp:nvSpPr>
      <dsp:spPr>
        <a:xfrm>
          <a:off x="1393416" y="54847"/>
          <a:ext cx="5087590" cy="1063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kern="1200" dirty="0">
              <a:latin typeface="Abadi" panose="020B0604020104020204" pitchFamily="34" charset="0"/>
            </a:rPr>
            <a:t>Supplementazione </a:t>
          </a:r>
          <a:r>
            <a:rPr lang="it-IT" sz="1600" kern="1200" dirty="0" err="1">
              <a:latin typeface="Abadi" panose="020B0604020104020204" pitchFamily="34" charset="0"/>
            </a:rPr>
            <a:t>preop</a:t>
          </a:r>
          <a:r>
            <a:rPr lang="it-IT" sz="1600" kern="1200" dirty="0">
              <a:latin typeface="Abadi" panose="020B0604020104020204" pitchFamily="34" charset="0"/>
            </a:rPr>
            <a:t> ↓ rischio SSI (~50%)</a:t>
          </a:r>
        </a:p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300" kern="1200" dirty="0"/>
        </a:p>
      </dsp:txBody>
      <dsp:txXfrm>
        <a:off x="1393416" y="54847"/>
        <a:ext cx="5087590" cy="1063672"/>
      </dsp:txXfrm>
    </dsp:sp>
    <dsp:sp modelId="{D364F797-E075-4757-9AAC-6406DC3C3AFC}">
      <dsp:nvSpPr>
        <dsp:cNvPr id="0" name=""/>
        <dsp:cNvSpPr/>
      </dsp:nvSpPr>
      <dsp:spPr>
        <a:xfrm>
          <a:off x="1296201" y="1118519"/>
          <a:ext cx="51848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C13C40-2DC6-4C13-B678-DF0348375750}">
      <dsp:nvSpPr>
        <dsp:cNvPr id="0" name=""/>
        <dsp:cNvSpPr/>
      </dsp:nvSpPr>
      <dsp:spPr>
        <a:xfrm>
          <a:off x="1393416" y="1171703"/>
          <a:ext cx="5087590" cy="1063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kern="1200" dirty="0">
              <a:latin typeface="Abadi" panose="020B0604020104020204" pitchFamily="34" charset="0"/>
            </a:rPr>
            <a:t>Formula </a:t>
          </a:r>
          <a:r>
            <a:rPr lang="it-IT" sz="1600" kern="1200" dirty="0" err="1">
              <a:latin typeface="Abadi" panose="020B0604020104020204" pitchFamily="34" charset="0"/>
            </a:rPr>
            <a:t>immunonutrizionale</a:t>
          </a:r>
          <a:r>
            <a:rPr lang="it-IT" sz="1600" kern="1200" dirty="0">
              <a:latin typeface="Abadi" panose="020B0604020104020204" pitchFamily="34" charset="0"/>
            </a:rPr>
            <a:t> con proteine, carboidrati, grassi e nucleotidi, spesso arricchita con arginina, omega-3 e nucleotidi. È il supplemento più studiato (12 studi).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300" kern="1200" dirty="0"/>
        </a:p>
      </dsp:txBody>
      <dsp:txXfrm>
        <a:off x="1393416" y="1171703"/>
        <a:ext cx="5087590" cy="1063672"/>
      </dsp:txXfrm>
    </dsp:sp>
    <dsp:sp modelId="{38B744AB-2B4F-4D69-A0E6-8B0280BE2148}">
      <dsp:nvSpPr>
        <dsp:cNvPr id="0" name=""/>
        <dsp:cNvSpPr/>
      </dsp:nvSpPr>
      <dsp:spPr>
        <a:xfrm>
          <a:off x="1296201" y="2235375"/>
          <a:ext cx="51848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503221-73F1-498E-BCD7-15857FFC8A32}">
      <dsp:nvSpPr>
        <dsp:cNvPr id="0" name=""/>
        <dsp:cNvSpPr/>
      </dsp:nvSpPr>
      <dsp:spPr>
        <a:xfrm>
          <a:off x="1393416" y="2288559"/>
          <a:ext cx="5087590" cy="1063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it-IT" sz="1600" kern="1200" dirty="0">
              <a:latin typeface="Abadi" panose="020B0604020104020204" pitchFamily="34" charset="0"/>
            </a:rPr>
            <a:t>Altri supplementi a base di carboidrati, proteine, acidi grassi, glutammina</a:t>
          </a:r>
        </a:p>
      </dsp:txBody>
      <dsp:txXfrm>
        <a:off x="1393416" y="2288559"/>
        <a:ext cx="5087590" cy="1063672"/>
      </dsp:txXfrm>
    </dsp:sp>
    <dsp:sp modelId="{FBE85CE5-527B-4C89-929F-5EA5C6EE900F}">
      <dsp:nvSpPr>
        <dsp:cNvPr id="0" name=""/>
        <dsp:cNvSpPr/>
      </dsp:nvSpPr>
      <dsp:spPr>
        <a:xfrm>
          <a:off x="1296201" y="3352231"/>
          <a:ext cx="51848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43D0B-864D-4944-BFC8-2AC2F4D52C5A}">
      <dsp:nvSpPr>
        <dsp:cNvPr id="0" name=""/>
        <dsp:cNvSpPr/>
      </dsp:nvSpPr>
      <dsp:spPr>
        <a:xfrm>
          <a:off x="264990" y="796011"/>
          <a:ext cx="918657" cy="91865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0497ED-B1C8-4615-8205-5B9869D2A0A7}">
      <dsp:nvSpPr>
        <dsp:cNvPr id="0" name=""/>
        <dsp:cNvSpPr/>
      </dsp:nvSpPr>
      <dsp:spPr>
        <a:xfrm>
          <a:off x="457908" y="988929"/>
          <a:ext cx="532821" cy="5328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362854-40F8-4BB8-A9FF-06CE7789617C}">
      <dsp:nvSpPr>
        <dsp:cNvPr id="0" name=""/>
        <dsp:cNvSpPr/>
      </dsp:nvSpPr>
      <dsp:spPr>
        <a:xfrm>
          <a:off x="1380502" y="796011"/>
          <a:ext cx="2165406" cy="918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Abadi" panose="020B0604020104020204" pitchFamily="34" charset="0"/>
            </a:rPr>
            <a:t>Il paziente post-bariatrico fa parte di una </a:t>
          </a:r>
          <a:r>
            <a:rPr lang="it-IT" sz="1400" b="1" kern="1200" dirty="0">
              <a:latin typeface="Abadi" panose="020B0604020104020204" pitchFamily="34" charset="0"/>
            </a:rPr>
            <a:t>popolazione fragile </a:t>
          </a:r>
          <a:r>
            <a:rPr lang="it-IT" sz="1400" kern="1200" dirty="0">
              <a:latin typeface="Abadi" panose="020B0604020104020204" pitchFamily="34" charset="0"/>
            </a:rPr>
            <a:t>con alta prevalenza di carenze nutrizionali</a:t>
          </a:r>
          <a:r>
            <a:rPr lang="it-IT" sz="1300" kern="1200" dirty="0">
              <a:latin typeface="Abadi" panose="020B0604020104020204" pitchFamily="34" charset="0"/>
            </a:rPr>
            <a:t>.</a:t>
          </a:r>
          <a:endParaRPr lang="en-US" sz="1300" kern="1200" dirty="0">
            <a:latin typeface="Abadi" panose="020B0604020104020204" pitchFamily="34" charset="0"/>
          </a:endParaRPr>
        </a:p>
      </dsp:txBody>
      <dsp:txXfrm>
        <a:off x="1380502" y="796011"/>
        <a:ext cx="2165406" cy="918657"/>
      </dsp:txXfrm>
    </dsp:sp>
    <dsp:sp modelId="{71D91691-9DF3-406F-8EC4-B92FEBEC30C4}">
      <dsp:nvSpPr>
        <dsp:cNvPr id="0" name=""/>
        <dsp:cNvSpPr/>
      </dsp:nvSpPr>
      <dsp:spPr>
        <a:xfrm>
          <a:off x="3923214" y="796011"/>
          <a:ext cx="918657" cy="91865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D1762-9CD2-4640-8113-9C10C4E85A36}">
      <dsp:nvSpPr>
        <dsp:cNvPr id="0" name=""/>
        <dsp:cNvSpPr/>
      </dsp:nvSpPr>
      <dsp:spPr>
        <a:xfrm>
          <a:off x="4116132" y="988929"/>
          <a:ext cx="532821" cy="5328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5B525-A159-4B0C-9E6F-F425E8B9F4AB}">
      <dsp:nvSpPr>
        <dsp:cNvPr id="0" name=""/>
        <dsp:cNvSpPr/>
      </dsp:nvSpPr>
      <dsp:spPr>
        <a:xfrm>
          <a:off x="5038726" y="796011"/>
          <a:ext cx="2165406" cy="918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latin typeface="Abadi" panose="020B0604020104020204" pitchFamily="34" charset="0"/>
            </a:rPr>
            <a:t>Le</a:t>
          </a:r>
          <a:r>
            <a:rPr lang="it-IT" sz="1400" kern="1200" dirty="0">
              <a:latin typeface="Abadi" panose="020B0604020104020204" pitchFamily="34" charset="0"/>
            </a:rPr>
            <a:t> carenze influenzano negativamente gli </a:t>
          </a:r>
          <a:r>
            <a:rPr lang="it-IT" sz="1400" b="1" kern="1200" dirty="0">
              <a:latin typeface="Abadi" panose="020B0604020104020204" pitchFamily="34" charset="0"/>
            </a:rPr>
            <a:t>esiti della chirurgia plastica </a:t>
          </a:r>
          <a:r>
            <a:rPr lang="it-IT" sz="1400" kern="1200" dirty="0">
              <a:latin typeface="Abadi" panose="020B0604020104020204" pitchFamily="34" charset="0"/>
            </a:rPr>
            <a:t>(deiscenze, infezioni, ritardi di cicatrizzazione).</a:t>
          </a:r>
          <a:endParaRPr lang="en-US" sz="1400" kern="1200" dirty="0">
            <a:latin typeface="Abadi" panose="020B0604020104020204" pitchFamily="34" charset="0"/>
          </a:endParaRPr>
        </a:p>
      </dsp:txBody>
      <dsp:txXfrm>
        <a:off x="5038726" y="796011"/>
        <a:ext cx="2165406" cy="918657"/>
      </dsp:txXfrm>
    </dsp:sp>
    <dsp:sp modelId="{3C6C998A-2248-40EA-91B0-7919BFBD16CE}">
      <dsp:nvSpPr>
        <dsp:cNvPr id="0" name=""/>
        <dsp:cNvSpPr/>
      </dsp:nvSpPr>
      <dsp:spPr>
        <a:xfrm>
          <a:off x="7581438" y="796011"/>
          <a:ext cx="918657" cy="91865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73684-4443-4E3E-B705-76DB0030B67F}">
      <dsp:nvSpPr>
        <dsp:cNvPr id="0" name=""/>
        <dsp:cNvSpPr/>
      </dsp:nvSpPr>
      <dsp:spPr>
        <a:xfrm>
          <a:off x="7774356" y="988929"/>
          <a:ext cx="532821" cy="5328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F803E0-0221-4350-A193-2567C999933A}">
      <dsp:nvSpPr>
        <dsp:cNvPr id="0" name=""/>
        <dsp:cNvSpPr/>
      </dsp:nvSpPr>
      <dsp:spPr>
        <a:xfrm>
          <a:off x="8696950" y="796011"/>
          <a:ext cx="2165406" cy="918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Abadi" panose="020B0604020104020204" pitchFamily="34" charset="0"/>
            </a:rPr>
            <a:t>Le </a:t>
          </a:r>
          <a:r>
            <a:rPr lang="it-IT" sz="1400" b="1" kern="1200" dirty="0">
              <a:latin typeface="Abadi" panose="020B0604020104020204" pitchFamily="34" charset="0"/>
            </a:rPr>
            <a:t>evidenze</a:t>
          </a:r>
          <a:r>
            <a:rPr lang="it-IT" sz="1400" kern="1200" dirty="0">
              <a:latin typeface="Abadi" panose="020B0604020104020204" pitchFamily="34" charset="0"/>
            </a:rPr>
            <a:t> disponibili sono </a:t>
          </a:r>
          <a:r>
            <a:rPr lang="it-IT" sz="1400" b="1" kern="1200" dirty="0">
              <a:latin typeface="Abadi" panose="020B0604020104020204" pitchFamily="34" charset="0"/>
            </a:rPr>
            <a:t>eterogenee</a:t>
          </a:r>
          <a:r>
            <a:rPr lang="it-IT" sz="1400" kern="1200" dirty="0">
              <a:latin typeface="Abadi" panose="020B0604020104020204" pitchFamily="34" charset="0"/>
            </a:rPr>
            <a:t>, spesso basate su </a:t>
          </a:r>
          <a:r>
            <a:rPr lang="it-IT" sz="1400" b="1" kern="1200" dirty="0">
              <a:latin typeface="Abadi" panose="020B0604020104020204" pitchFamily="34" charset="0"/>
            </a:rPr>
            <a:t>piccoli campioni e studi osservazionali</a:t>
          </a:r>
          <a:r>
            <a:rPr lang="it-IT" sz="1400" kern="1200" dirty="0">
              <a:latin typeface="Abadi" panose="020B0604020104020204" pitchFamily="34" charset="0"/>
            </a:rPr>
            <a:t>.</a:t>
          </a:r>
          <a:endParaRPr lang="en-US" sz="1400" kern="1200" dirty="0">
            <a:latin typeface="Abadi" panose="020B0604020104020204" pitchFamily="34" charset="0"/>
          </a:endParaRPr>
        </a:p>
      </dsp:txBody>
      <dsp:txXfrm>
        <a:off x="8696950" y="796011"/>
        <a:ext cx="2165406" cy="918657"/>
      </dsp:txXfrm>
    </dsp:sp>
    <dsp:sp modelId="{B1D950C1-DEC8-4802-9788-3FAE9887D5B2}">
      <dsp:nvSpPr>
        <dsp:cNvPr id="0" name=""/>
        <dsp:cNvSpPr/>
      </dsp:nvSpPr>
      <dsp:spPr>
        <a:xfrm>
          <a:off x="264990" y="2417063"/>
          <a:ext cx="918657" cy="91865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6E2B5-B93F-4AC2-B6CA-8BD80669B87C}">
      <dsp:nvSpPr>
        <dsp:cNvPr id="0" name=""/>
        <dsp:cNvSpPr/>
      </dsp:nvSpPr>
      <dsp:spPr>
        <a:xfrm>
          <a:off x="457908" y="2609981"/>
          <a:ext cx="532821" cy="53282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5712F7-2354-42F6-B5FF-8CBCC1DD2AC3}">
      <dsp:nvSpPr>
        <dsp:cNvPr id="0" name=""/>
        <dsp:cNvSpPr/>
      </dsp:nvSpPr>
      <dsp:spPr>
        <a:xfrm>
          <a:off x="1380502" y="2417063"/>
          <a:ext cx="2165406" cy="918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Abadi" panose="020B0604020104020204" pitchFamily="34" charset="0"/>
            </a:rPr>
            <a:t>L’ottimizzazione dello stato nutrizionale (proteine e vitamine) mostra risultati promettenti ma ancora preliminari.</a:t>
          </a:r>
          <a:endParaRPr lang="en-US" sz="1400" kern="1200" dirty="0">
            <a:latin typeface="Abadi" panose="020B0604020104020204" pitchFamily="34" charset="0"/>
          </a:endParaRPr>
        </a:p>
      </dsp:txBody>
      <dsp:txXfrm>
        <a:off x="1380502" y="2417063"/>
        <a:ext cx="2165406" cy="918657"/>
      </dsp:txXfrm>
    </dsp:sp>
    <dsp:sp modelId="{1CF37EF4-4283-40E3-AF62-39F32CB9E4C9}">
      <dsp:nvSpPr>
        <dsp:cNvPr id="0" name=""/>
        <dsp:cNvSpPr/>
      </dsp:nvSpPr>
      <dsp:spPr>
        <a:xfrm>
          <a:off x="3923214" y="2417063"/>
          <a:ext cx="918657" cy="91865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CDB012-DFD3-4147-A65C-F8A73AB142DF}">
      <dsp:nvSpPr>
        <dsp:cNvPr id="0" name=""/>
        <dsp:cNvSpPr/>
      </dsp:nvSpPr>
      <dsp:spPr>
        <a:xfrm>
          <a:off x="4116132" y="2609981"/>
          <a:ext cx="532821" cy="53282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968F0-2168-4CB2-8780-52A965E6A9CC}">
      <dsp:nvSpPr>
        <dsp:cNvPr id="0" name=""/>
        <dsp:cNvSpPr/>
      </dsp:nvSpPr>
      <dsp:spPr>
        <a:xfrm>
          <a:off x="5038726" y="2417063"/>
          <a:ext cx="2165406" cy="918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latin typeface="Abadi" panose="020B0604020104020204" pitchFamily="34" charset="0"/>
            </a:rPr>
            <a:t>Prospettive future: </a:t>
          </a:r>
          <a:r>
            <a:rPr lang="it-IT" sz="1400" kern="1200" dirty="0">
              <a:latin typeface="Abadi" panose="020B0604020104020204" pitchFamily="34" charset="0"/>
            </a:rPr>
            <a:t>studi multicentrici randomizzati, protocolli condivisi di screening e supplementazione, maggiore aderenza al follow-up.</a:t>
          </a:r>
          <a:endParaRPr lang="en-US" sz="1400" kern="1200" dirty="0">
            <a:latin typeface="Abadi" panose="020B0604020104020204" pitchFamily="34" charset="0"/>
          </a:endParaRPr>
        </a:p>
      </dsp:txBody>
      <dsp:txXfrm>
        <a:off x="5038726" y="2417063"/>
        <a:ext cx="2165406" cy="918657"/>
      </dsp:txXfrm>
    </dsp:sp>
    <dsp:sp modelId="{80F40689-CD7D-4B7F-86C8-843C692A4895}">
      <dsp:nvSpPr>
        <dsp:cNvPr id="0" name=""/>
        <dsp:cNvSpPr/>
      </dsp:nvSpPr>
      <dsp:spPr>
        <a:xfrm>
          <a:off x="7581438" y="2417063"/>
          <a:ext cx="918657" cy="91865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B41F25-3D11-4F0C-ABF5-021292A69D91}">
      <dsp:nvSpPr>
        <dsp:cNvPr id="0" name=""/>
        <dsp:cNvSpPr/>
      </dsp:nvSpPr>
      <dsp:spPr>
        <a:xfrm>
          <a:off x="7774356" y="2609981"/>
          <a:ext cx="532821" cy="53282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944C31-888C-4A73-895C-9B83B59B9195}">
      <dsp:nvSpPr>
        <dsp:cNvPr id="0" name=""/>
        <dsp:cNvSpPr/>
      </dsp:nvSpPr>
      <dsp:spPr>
        <a:xfrm>
          <a:off x="8696950" y="2417063"/>
          <a:ext cx="2165406" cy="918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latin typeface="Abadi" panose="020B0604020104020204" pitchFamily="34" charset="0"/>
            </a:rPr>
            <a:t>Approccio integrato e multidisciplinare </a:t>
          </a:r>
          <a:r>
            <a:rPr lang="it-IT" sz="1400" kern="1200" dirty="0">
              <a:latin typeface="Abadi" panose="020B0604020104020204" pitchFamily="34" charset="0"/>
            </a:rPr>
            <a:t>per migliorare la gestione e ridurre la variabilità clinica.</a:t>
          </a:r>
          <a:endParaRPr lang="en-US" sz="1400" kern="1200" dirty="0">
            <a:latin typeface="Abadi" panose="020B0604020104020204" pitchFamily="34" charset="0"/>
          </a:endParaRPr>
        </a:p>
      </dsp:txBody>
      <dsp:txXfrm>
        <a:off x="8696950" y="2417063"/>
        <a:ext cx="2165406" cy="918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21/10/25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21/10/25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Buongiorno a tutti, ringrazio </a:t>
            </a:r>
            <a:r>
              <a:rPr lang="it-IT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Sicob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il presidente…. Per l’opportunità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34420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Gli studi osservazionali disponibili mostrano risultati eterogenei.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Abbiamo evidenze a favore del supporto nutrizionale </a:t>
            </a:r>
            <a:r>
              <a:rPr lang="it-IT" dirty="0" err="1"/>
              <a:t>perioperatorio</a:t>
            </a:r>
            <a:r>
              <a:rPr lang="it-IT" dirty="0"/>
              <a:t> per due lavori: uno ha evidenziato l’alta diffusione delle carenze nutrizionali nei pazienti post-bariatrici candidati a chirurgia plastica, sottolineando l’importanza di una valutazione nutrizionale integrata, poiché i diversi parametri non sempre correlano tra loro (ad esempio, un valore di albumina nella norma non riflette necessariamente un adeguato apporto proteico). L’altro studio ha osservato come una supplementazione proteica </a:t>
            </a:r>
            <a:r>
              <a:rPr lang="it-IT" dirty="0" err="1"/>
              <a:t>perioperatoria</a:t>
            </a:r>
            <a:r>
              <a:rPr lang="it-IT" dirty="0"/>
              <a:t> di quattro settimane, prima e dopo l’intervento, si associa ad un significativo minor rischio di complicanze di ferita rispetto al gruppo di controllo (0% vs 22%).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Altre evidenze rimangono neutre o addirittura contrarie a quanto appena detto:  un’analisi prospettica multicentrica ha riscontrato solo una debole correlazione tra ottimizzazione dello stato nutrizionale e minor rischio complicanze, riconoscendo però la ridotta numerosità campionaria e la presenza di numerosi dati mancanti.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Uno studio retrospettivo non ha riportato alterazioni significative dei parametri ematochimici di pazienti che però erano seguiti in centri che garantivano un monitoraggio nutrizionale costante.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I principali limiti comuni riguardano la scarsa numerosità dei campioni, la prevalenza femminile e la predominanza di soggetti sottoposti a procedure malassorbitive.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10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75008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 diapositiva troviamo un riassunto di quando appena detto, dai nutrienti più critici e allo stesso tempo fondamentali,  fino alla presenza di una forte eterogeneità dei risultati presenti, oltre che agli evidenti limiti metodologici che caratterizzano la letteratura ad oggi presente.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11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149004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 conclusione dall’analisi della letteratura emerge come il paziente post-bariatrico appartiene ad una popolazione fragile, con un’alta prevalenza di carenze nutrizionali che possono condizionare in modo significativo gli esiti della chirurgia plastica ricostruttiva. </a:t>
            </a:r>
          </a:p>
          <a:p>
            <a:endParaRPr lang="it-IT" dirty="0"/>
          </a:p>
          <a:p>
            <a:r>
              <a:rPr lang="it-IT" dirty="0"/>
              <a:t>Le evidenze disponibili, pur con i limiti di studi piccoli e non randomizzati, indicano che l’ottimizzazione dello stato nutrizionale, soprattutto proteico e vitaminico, può contribuire  alla riduzione di alcune complicanze come deiscenze, infezioni e ritardi di cicatrizzazione.</a:t>
            </a:r>
          </a:p>
          <a:p>
            <a:endParaRPr lang="it-IT" dirty="0"/>
          </a:p>
          <a:p>
            <a:r>
              <a:rPr lang="it-IT" dirty="0"/>
              <a:t>Tuttavia, sono necessari studi più solidi, con dimensioni campionarie maggiori e rappresentative della popolazione post-bariatrica, in grado di standardizzare gli </a:t>
            </a:r>
            <a:r>
              <a:rPr lang="it-IT" dirty="0" err="1"/>
              <a:t>outcome</a:t>
            </a:r>
            <a:r>
              <a:rPr lang="it-IT" dirty="0"/>
              <a:t> e chiarire l’impatto reale della nutrizione. </a:t>
            </a:r>
          </a:p>
          <a:p>
            <a:endParaRPr lang="it-IT" dirty="0"/>
          </a:p>
          <a:p>
            <a:r>
              <a:rPr lang="it-IT" dirty="0"/>
              <a:t>Le prospettive future vanno verso protocolli condivisi che includano screening nutrizionali sistematici, supplementazioni personalizzate e strategie per migliorare l’aderenza a lungo termine. </a:t>
            </a:r>
          </a:p>
          <a:p>
            <a:endParaRPr lang="it-IT" dirty="0"/>
          </a:p>
          <a:p>
            <a:r>
              <a:rPr lang="it-IT" dirty="0"/>
              <a:t>Solo con un approccio integrato e multidisciplinare sarà possibile ridurre la variabilità delle pratiche attuali e garantire una gestione ottimale di questi pazienti.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12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695512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13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1590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Partirei da alcune considerazioni  che fanno da contesto al mio intervento. 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Negli ultimi anni si è assistito a un costante incremento degli interventi di chirurgia bariatrica, sia a livello globale che in Italia.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perdita di peso massiccia conseguente a tali interventi comporta frequentemente importanti conseguenze a livello cutaneo: in letteratura si stima infatti che fino al 96% dei pazienti sviluppi un certo grado di lassità cutanea o eccesso di tessuti molli, con un impatto significativo sulla funzionalità fisica, sull’igiene personale e sulla soddisfazione estetica e psicologica. Questo scenario rende sempre più rilevante il ruolo della chirurgia plastica ricostruttiva post-bariatrica, destinata a crescere parallelamente alla diffusione degli interventi bariatrici.</a:t>
            </a:r>
            <a:r>
              <a:rPr lang="it-IT" dirty="0">
                <a:effectLst/>
              </a:rPr>
              <a:t> 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2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954720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paziente post-bariatrico è considerato fragile sotto molteplici aspetti. La letteratura ha evidenziato come, dopo massiva perdita di peso, questi soggetti presentino un rischio più elevato (60-87%) di complicanze chirurgiche.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questa fragilità generale si aggiunge quella di natura nutrizionale, dovuta a diversi fattori: le modifiche anatomiche e funzionali dell’apparato digerente, l’apporto alimentare spesso ridotto; la presenza di carenze preesistenti già prima dell’intervento; e, non da ultimo, la scarsa aderenza al follow-up e all’integrazione a lungo termine.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carenze nutrizionali più comuni dopo chirurgia bariatrica riguardano ferro, vitamina B12, folati, vitamina D e calcio, tiamina, vitamine liposolubili (A, E, K), oltre a oligoelementi come zinco, rame e selenio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3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112962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 ultimo, è importante sottolineare come un adeguato stato nutrizionale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-operatorio rappresenti un presupposto imprescindibile per affrontare in sicurezza un intervento di chirurgia maggiore. 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letteratura scientifica evidenzia in maniera concorde che la malnutrizione, sia essa conclamata o subclinica, costituisce un fattore di rischio indipendente per complicanze post-operatorie, infezioni, ritardi nella cicatrizzazione delle ferite e prolungata degenza ospedaliera.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 contrario, la valutazione nutrizionale sistematica e la correzione di eventuali deficit attraverso un’ottimizzazione personalizzata dell’apporto proteico-energetico 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micronutrizionale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consentono di migliorare in modo significativo gli esiti clinici e di ridurre i costi sanitari correlati.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4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1048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 seguito a queste premesse, lo scopo della relazione è valutare brevemente ciò che è presente in letteratura riguardo il ruolo della nutrizione nel contesto della chirurgia plastica ricostruttiva, con una lente di ingrandimento sui pazienti post-bariatrici.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Partiamo dicendo che si tratta di un campo di ricerca ancora limitato, con evidenze per lo più di livello medio-basso, ma che ci può fornire alcune indicazioni preliminari.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5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261609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Evidenze a favore della supplementazione nutrizionale derivano da una metanalisi del 2023 che seppur tratti tratta in generale di interventi di chirurgia maggiore, mostra una riduzione del 50% del rischio di infezioni del sito chirurgico in seguito ad un’integrazione preoperatoria a base di formule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immunonutrizionali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macronutrienti, arginina, glutammina, omega 3 e nucleotidi. </a:t>
            </a:r>
          </a:p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6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50201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Entrando nello specifico della chirurgia plastica ricostruttiva, abbiamo solo due studi di intervento, i quali mostrano come una supplementazione nutrizionale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perioperatoria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uno studio a base di precursori dell’ossido nitrico, bromelina e vitamina C, nell’altro a base di proteine marine, peptidi, selenio e coenzima Q10, abbia apportato benefici in termini di tempo di guarigione e qualità delle ferite, riduzione dei drenaggi operatori e recupero più rapido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Tuttavia, gli autori di entrambi gli studi concordano sui limiti degli stessi, in particolare sulla ridotta numerosità campionaria così come sulla scarsa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generalizzabilità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dei risultati a causa di un campione di sole donne in uno dei due studi esaminati. 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7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53568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Una buona panoramica deriva da due revisioni narrative di recente pubblicazione le quali hanno passato in rassegna il ruolo dei diversi nutrienti nei pazienti candidati a chirurgia plastica  post-bariatrica, con particolare attenzione alle carenze </a:t>
            </a:r>
            <a:r>
              <a:rPr lang="it-IT" dirty="0" err="1"/>
              <a:t>pre</a:t>
            </a:r>
            <a:r>
              <a:rPr lang="it-IT" dirty="0"/>
              <a:t>- e post-operatorie e al loro impatto sulla guarigione dei tessuti e sugli esiti chirurgici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it-IT" dirty="0"/>
              <a:t>Le passerò in rassegna molto velocemente, ma lascerò la bibliografia in modo che possiate consultare con calma le tabelle di riferimento.</a:t>
            </a:r>
          </a:p>
          <a:p>
            <a:endParaRPr lang="it-IT" dirty="0"/>
          </a:p>
          <a:p>
            <a:r>
              <a:rPr lang="it-IT" dirty="0"/>
              <a:t>La prima si concentra sul ruolo delle </a:t>
            </a:r>
            <a:r>
              <a:rPr lang="it-IT" b="1" dirty="0"/>
              <a:t>vitamine</a:t>
            </a:r>
            <a:r>
              <a:rPr lang="it-IT" dirty="0"/>
              <a:t>,. Suggerisce infatti come il chirurgo plastico debba prestare attenzione all’aumentato rischio dei pazienti post bariatrici di presentarsi con carenze di alcune vitamine coinvolte nel processo di </a:t>
            </a:r>
            <a:r>
              <a:rPr lang="it-IT" dirty="0" err="1"/>
              <a:t>riepitelizzazione</a:t>
            </a:r>
            <a:r>
              <a:rPr lang="it-IT" dirty="0"/>
              <a:t>, produzione di collagene e rivascolarizzazione (A, B1, B6, B9, B12, D, E e K)</a:t>
            </a:r>
          </a:p>
          <a:p>
            <a:r>
              <a:rPr lang="it-IT" dirty="0"/>
              <a:t>Si suggerisce infatti quanto sia fondamentale la stretta collaborazione tra il chirurgo plastico e il team bariatrico, per la verifica del tipo di intervento effettuato, ma soprattutto del follow up nutrizionale.</a:t>
            </a:r>
          </a:p>
          <a:p>
            <a:endParaRPr lang="it-IT" dirty="0"/>
          </a:p>
          <a:p>
            <a:endParaRPr lang="it-IT" dirty="0">
              <a:highlight>
                <a:srgbClr val="FFFF00"/>
              </a:highlight>
            </a:endParaRPr>
          </a:p>
          <a:p>
            <a:endParaRPr lang="it-IT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it-IT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it-IT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it-IT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it-IT" dirty="0">
                <a:solidFill>
                  <a:srgbClr val="FF0000"/>
                </a:solidFill>
                <a:highlight>
                  <a:srgbClr val="FFFF00"/>
                </a:highlight>
              </a:rPr>
              <a:t>Le vitamine: la </a:t>
            </a:r>
            <a:r>
              <a:rPr lang="it-IT" b="1" dirty="0">
                <a:solidFill>
                  <a:srgbClr val="FF0000"/>
                </a:solidFill>
                <a:highlight>
                  <a:srgbClr val="FFFF00"/>
                </a:highlight>
              </a:rPr>
              <a:t>A</a:t>
            </a:r>
            <a:r>
              <a:rPr lang="it-IT" dirty="0">
                <a:solidFill>
                  <a:srgbClr val="FF0000"/>
                </a:solidFill>
                <a:highlight>
                  <a:srgbClr val="FFFF00"/>
                </a:highlight>
              </a:rPr>
              <a:t> stimola angiogenesi e fibroblasti, la </a:t>
            </a:r>
            <a:r>
              <a:rPr lang="it-IT" b="1" dirty="0">
                <a:solidFill>
                  <a:srgbClr val="FF0000"/>
                </a:solidFill>
                <a:highlight>
                  <a:srgbClr val="FFFF00"/>
                </a:highlight>
              </a:rPr>
              <a:t>C</a:t>
            </a:r>
            <a:r>
              <a:rPr lang="it-IT" dirty="0">
                <a:solidFill>
                  <a:srgbClr val="FF0000"/>
                </a:solidFill>
                <a:highlight>
                  <a:srgbClr val="FFFF00"/>
                </a:highlight>
              </a:rPr>
              <a:t> garantisce la stabilità del collagene, la </a:t>
            </a:r>
            <a:r>
              <a:rPr lang="it-IT" b="1" dirty="0">
                <a:solidFill>
                  <a:srgbClr val="FF0000"/>
                </a:solidFill>
                <a:highlight>
                  <a:srgbClr val="FFFF00"/>
                </a:highlight>
              </a:rPr>
              <a:t>D</a:t>
            </a:r>
            <a:r>
              <a:rPr lang="it-IT" dirty="0">
                <a:solidFill>
                  <a:srgbClr val="FF0000"/>
                </a:solidFill>
                <a:highlight>
                  <a:srgbClr val="FFFF00"/>
                </a:highlight>
              </a:rPr>
              <a:t> sostiene immunità e guarigione, mentre </a:t>
            </a:r>
            <a:r>
              <a:rPr lang="it-IT" b="1" dirty="0">
                <a:solidFill>
                  <a:srgbClr val="FF0000"/>
                </a:solidFill>
                <a:highlight>
                  <a:srgbClr val="FFFF00"/>
                </a:highlight>
              </a:rPr>
              <a:t>B12</a:t>
            </a:r>
            <a:r>
              <a:rPr lang="it-IT" dirty="0">
                <a:solidFill>
                  <a:srgbClr val="FF0000"/>
                </a:solidFill>
                <a:highlight>
                  <a:srgbClr val="FFFF00"/>
                </a:highlight>
              </a:rPr>
              <a:t> e </a:t>
            </a:r>
            <a:r>
              <a:rPr lang="it-IT" b="1" dirty="0">
                <a:solidFill>
                  <a:srgbClr val="FF0000"/>
                </a:solidFill>
                <a:highlight>
                  <a:srgbClr val="FFFF00"/>
                </a:highlight>
              </a:rPr>
              <a:t>B9</a:t>
            </a:r>
            <a:r>
              <a:rPr lang="it-IT" dirty="0">
                <a:solidFill>
                  <a:srgbClr val="FF0000"/>
                </a:solidFill>
                <a:highlight>
                  <a:srgbClr val="FFFF00"/>
                </a:highlight>
              </a:rPr>
              <a:t> prevengono anemia e ritardi di cicatrizzazione.</a:t>
            </a:r>
          </a:p>
          <a:p>
            <a:r>
              <a:rPr lang="it-IT" dirty="0">
                <a:solidFill>
                  <a:srgbClr val="FF0000"/>
                </a:solidFill>
                <a:highlight>
                  <a:srgbClr val="FFFF00"/>
                </a:highlight>
              </a:rPr>
              <a:t>I minerali: </a:t>
            </a:r>
            <a:r>
              <a:rPr lang="it-IT" b="1" dirty="0">
                <a:solidFill>
                  <a:srgbClr val="FF0000"/>
                </a:solidFill>
                <a:highlight>
                  <a:srgbClr val="FFFF00"/>
                </a:highlight>
              </a:rPr>
              <a:t>zinco</a:t>
            </a:r>
            <a:r>
              <a:rPr lang="it-IT" dirty="0">
                <a:solidFill>
                  <a:srgbClr val="FF0000"/>
                </a:solidFill>
                <a:highlight>
                  <a:srgbClr val="FFFF00"/>
                </a:highlight>
              </a:rPr>
              <a:t> e </a:t>
            </a:r>
            <a:r>
              <a:rPr lang="it-IT" b="1" dirty="0">
                <a:solidFill>
                  <a:srgbClr val="FF0000"/>
                </a:solidFill>
                <a:highlight>
                  <a:srgbClr val="FFFF00"/>
                </a:highlight>
              </a:rPr>
              <a:t>selenio</a:t>
            </a:r>
            <a:r>
              <a:rPr lang="it-IT" dirty="0">
                <a:solidFill>
                  <a:srgbClr val="FF0000"/>
                </a:solidFill>
                <a:highlight>
                  <a:srgbClr val="FFFF00"/>
                </a:highlight>
              </a:rPr>
              <a:t> risultano determinanti, il primo accelera </a:t>
            </a:r>
            <a:r>
              <a:rPr lang="it-IT" dirty="0" err="1">
                <a:solidFill>
                  <a:srgbClr val="FF0000"/>
                </a:solidFill>
                <a:highlight>
                  <a:srgbClr val="FFFF00"/>
                </a:highlight>
              </a:rPr>
              <a:t>riepitelizzazione</a:t>
            </a:r>
            <a:r>
              <a:rPr lang="it-IT" dirty="0">
                <a:solidFill>
                  <a:srgbClr val="FF0000"/>
                </a:solidFill>
                <a:highlight>
                  <a:srgbClr val="FFFF00"/>
                </a:highlight>
              </a:rPr>
              <a:t> e sintesi del collagene, il secondo ha un’azione antiossidante e immunitaria che riduce complicanze infettive.</a:t>
            </a:r>
          </a:p>
          <a:p>
            <a:r>
              <a:rPr lang="it-IT" dirty="0">
                <a:solidFill>
                  <a:srgbClr val="FF0000"/>
                </a:solidFill>
                <a:highlight>
                  <a:srgbClr val="FFFF00"/>
                </a:highlight>
              </a:rPr>
              <a:t>Infine le </a:t>
            </a:r>
            <a:r>
              <a:rPr lang="it-IT" b="1" dirty="0">
                <a:solidFill>
                  <a:srgbClr val="FF0000"/>
                </a:solidFill>
                <a:highlight>
                  <a:srgbClr val="FFFF00"/>
                </a:highlight>
              </a:rPr>
              <a:t>proteine</a:t>
            </a:r>
            <a:r>
              <a:rPr lang="it-IT" dirty="0">
                <a:solidFill>
                  <a:srgbClr val="FF0000"/>
                </a:solidFill>
                <a:highlight>
                  <a:srgbClr val="FFFF00"/>
                </a:highlight>
              </a:rPr>
              <a:t>, che restano il cardine: in particolare </a:t>
            </a:r>
            <a:r>
              <a:rPr lang="it-IT" b="1" dirty="0">
                <a:solidFill>
                  <a:srgbClr val="FF0000"/>
                </a:solidFill>
                <a:highlight>
                  <a:srgbClr val="FFFF00"/>
                </a:highlight>
              </a:rPr>
              <a:t>arginina</a:t>
            </a:r>
            <a:r>
              <a:rPr lang="it-IT" dirty="0">
                <a:solidFill>
                  <a:srgbClr val="FF0000"/>
                </a:solidFill>
                <a:highlight>
                  <a:srgbClr val="FFFF00"/>
                </a:highlight>
              </a:rPr>
              <a:t> e </a:t>
            </a:r>
            <a:r>
              <a:rPr lang="it-IT" b="1" dirty="0">
                <a:solidFill>
                  <a:srgbClr val="FF0000"/>
                </a:solidFill>
                <a:highlight>
                  <a:srgbClr val="FFFF00"/>
                </a:highlight>
              </a:rPr>
              <a:t>glutammina</a:t>
            </a:r>
            <a:r>
              <a:rPr lang="it-IT" dirty="0">
                <a:solidFill>
                  <a:srgbClr val="FF0000"/>
                </a:solidFill>
                <a:highlight>
                  <a:srgbClr val="FFFF00"/>
                </a:highlight>
              </a:rPr>
              <a:t>, che stimolano la proliferazione cellulare e la sintesi di collagene, e il </a:t>
            </a:r>
            <a:r>
              <a:rPr lang="it-IT" b="1" dirty="0">
                <a:solidFill>
                  <a:srgbClr val="FF0000"/>
                </a:solidFill>
                <a:highlight>
                  <a:srgbClr val="FFFF00"/>
                </a:highlight>
              </a:rPr>
              <a:t>collagene stesso</a:t>
            </a:r>
            <a:r>
              <a:rPr lang="it-IT" dirty="0">
                <a:solidFill>
                  <a:srgbClr val="FF0000"/>
                </a:solidFill>
                <a:highlight>
                  <a:srgbClr val="FFFF00"/>
                </a:highlight>
              </a:rPr>
              <a:t>, che garantisce resistenza tissutale e qualità della cicatrice.»</a:t>
            </a:r>
          </a:p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8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16916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seconda è una narrativa italiana del 2021 che discute le principali carenze nutrizionali documentate in letteratura, integrando, rispetto alla prima anche oligoelementi e macronutrienti come le proteine sottolineando la loro potenziale influenza sul processo di </a:t>
            </a:r>
            <a:r>
              <a:rPr lang="it-IT" b="1" dirty="0"/>
              <a:t>guarigione delle ferite</a:t>
            </a:r>
            <a:r>
              <a:rPr lang="it-IT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9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23055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21/10/25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2418423A-F070-9E46-5DF3-5FFC12C9860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21/10/25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21/10/25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A909E4F4-6E58-4C99-8FCB-E2B2E6880C4E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5671555F-2DFC-47F0-DBB7-C9D4CFB987A9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21/10/25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9BC07667-3D77-6EF7-246F-F0E7E9E76BF6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21/10/25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EEC3F92-4A54-DA7A-6F17-53A8870AF276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FF709F57-FEE0-F7FD-3E3C-251BED19B58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21/10/25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936F244-16B1-DA2A-F8DF-60F1BC1D65D0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2B019930-B47E-D329-19C9-7490B828CAD3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:a16="http://schemas.microsoft.com/office/drawing/2014/main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21/10/25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21/10/25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21/10/25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21/10/25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21/10/25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21/10/25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21/10/25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21/10/25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192690B-F0F1-05EE-C428-3AAA2F362F65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1CCF69A2-C197-BA82-4951-CA51653F0E51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21/10/25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D9EA996D-4047-F110-2CA6-C8971FCA83F7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21/10/25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34F9DA6-2E1F-35EE-F5BC-AE7D33A64354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21/10/25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95A08AA0-3B13-6134-3D6B-3A364C13954C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21/10/25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C265325-6F9C-85D0-B0E3-B67B79A71EFB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21/10/25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3BF1989-943E-5095-52C1-5D54A4F57E6A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19B7BF6A-3EF9-279C-05CD-62BA2EE27242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6C7DC939-7217-A60C-AAE6-CFC9326765EE}"/>
              </a:ext>
            </a:extLst>
          </p:cNvPr>
          <p:cNvGrpSpPr/>
          <p:nvPr userDrawn="1"/>
        </p:nvGrpSpPr>
        <p:grpSpPr>
          <a:xfrm>
            <a:off x="8166735" y="10623"/>
            <a:ext cx="2857500" cy="611955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21/10/25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E5BF0961-A70C-D79A-DF8E-DE4FF7A0A45D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:a16="http://schemas.microsoft.com/office/drawing/2014/main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9675" y="1011677"/>
            <a:ext cx="7148525" cy="3520394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b">
            <a:noAutofit/>
          </a:bodyPr>
          <a:lstStyle/>
          <a:p>
            <a:pPr algn="ctr"/>
            <a:r>
              <a:rPr lang="it-IT" sz="3200" dirty="0">
                <a:latin typeface="Amasis MT Pro Black" panose="02040A04050005020304" pitchFamily="18" charset="0"/>
              </a:rPr>
              <a:t>INTEGRAZIONE NUTRIZIONALE PERIOPERATORIA NEI PAZIENTI POST-BARIATRICI CANDIDATI A CHIRURGIA PLASTICA RICOSTRUTTIVA: STATO DELL’ARTE</a:t>
            </a:r>
            <a:br>
              <a:rPr lang="it-IT" sz="4000" dirty="0"/>
            </a:br>
            <a:endParaRPr lang="it-IT" sz="4000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9675" y="4138531"/>
            <a:ext cx="7148525" cy="1521490"/>
          </a:xfrm>
          <a:solidFill>
            <a:srgbClr val="F9EFA5"/>
          </a:solidFill>
        </p:spPr>
        <p:txBody>
          <a:bodyPr anchor="t">
            <a:normAutofit/>
          </a:bodyPr>
          <a:lstStyle/>
          <a:p>
            <a:pPr algn="ctr"/>
            <a:r>
              <a:rPr lang="it-IT" b="1" spc="-50" dirty="0" err="1">
                <a:solidFill>
                  <a:srgbClr val="F3703A"/>
                </a:solidFill>
                <a:latin typeface="Amasis MT Pro Black" panose="02040A04050005020304" pitchFamily="18" charset="0"/>
                <a:ea typeface="+mj-ea"/>
                <a:cs typeface="+mj-cs"/>
              </a:rPr>
              <a:t>dOTT.ssa</a:t>
            </a:r>
            <a:r>
              <a:rPr lang="it-IT" b="1" spc="-50" dirty="0">
                <a:solidFill>
                  <a:srgbClr val="F3703A"/>
                </a:solidFill>
                <a:latin typeface="Amasis MT Pro Black" panose="02040A04050005020304" pitchFamily="18" charset="0"/>
                <a:ea typeface="+mj-ea"/>
                <a:cs typeface="+mj-cs"/>
              </a:rPr>
              <a:t> </a:t>
            </a:r>
            <a:r>
              <a:rPr lang="it-IT" b="1" spc="-50" dirty="0" err="1">
                <a:solidFill>
                  <a:srgbClr val="F3703A"/>
                </a:solidFill>
                <a:latin typeface="Amasis MT Pro Black" panose="02040A04050005020304" pitchFamily="18" charset="0"/>
                <a:ea typeface="+mj-ea"/>
                <a:cs typeface="+mj-cs"/>
              </a:rPr>
              <a:t>nOEMI</a:t>
            </a:r>
            <a:r>
              <a:rPr lang="it-IT" b="1" spc="-50" dirty="0">
                <a:solidFill>
                  <a:srgbClr val="F3703A"/>
                </a:solidFill>
                <a:latin typeface="Amasis MT Pro Black" panose="02040A04050005020304" pitchFamily="18" charset="0"/>
                <a:ea typeface="+mj-ea"/>
                <a:cs typeface="+mj-cs"/>
              </a:rPr>
              <a:t> ZELASCHI</a:t>
            </a:r>
          </a:p>
          <a:p>
            <a:pPr algn="ctr"/>
            <a:r>
              <a:rPr lang="it-IT" b="1" spc="-50" dirty="0">
                <a:solidFill>
                  <a:srgbClr val="F3703A"/>
                </a:solidFill>
                <a:latin typeface="Amasis MT Pro Black" panose="02040A04050005020304" pitchFamily="18" charset="0"/>
                <a:ea typeface="+mj-ea"/>
                <a:cs typeface="+mj-cs"/>
              </a:rPr>
              <a:t>ISTITUTO CLINICO BEATO MATTEO, VIGEVANO (PV)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4D45369A-EC3D-97E1-A43C-A83AC22481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456806"/>
              </p:ext>
            </p:extLst>
          </p:nvPr>
        </p:nvGraphicFramePr>
        <p:xfrm>
          <a:off x="1108469" y="1100057"/>
          <a:ext cx="9975062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8926">
                  <a:extLst>
                    <a:ext uri="{9D8B030D-6E8A-4147-A177-3AD203B41FA5}">
                      <a16:colId xmlns:a16="http://schemas.microsoft.com/office/drawing/2014/main" val="4103470131"/>
                    </a:ext>
                  </a:extLst>
                </a:gridCol>
                <a:gridCol w="3373068">
                  <a:extLst>
                    <a:ext uri="{9D8B030D-6E8A-4147-A177-3AD203B41FA5}">
                      <a16:colId xmlns:a16="http://schemas.microsoft.com/office/drawing/2014/main" val="2083857624"/>
                    </a:ext>
                  </a:extLst>
                </a:gridCol>
                <a:gridCol w="3373068">
                  <a:extLst>
                    <a:ext uri="{9D8B030D-6E8A-4147-A177-3AD203B41FA5}">
                      <a16:colId xmlns:a16="http://schemas.microsoft.com/office/drawing/2014/main" val="285568532"/>
                    </a:ext>
                  </a:extLst>
                </a:gridCol>
              </a:tblGrid>
              <a:tr h="323267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badi" panose="020B0604020104020204" pitchFamily="34" charset="0"/>
                        </a:rPr>
                        <a:t>TITOLO</a:t>
                      </a:r>
                    </a:p>
                  </a:txBody>
                  <a:tcPr>
                    <a:solidFill>
                      <a:srgbClr val="E791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badi" panose="020B0604020104020204" pitchFamily="34" charset="0"/>
                        </a:rPr>
                        <a:t>TIPOLOGIA</a:t>
                      </a:r>
                    </a:p>
                  </a:txBody>
                  <a:tcPr>
                    <a:solidFill>
                      <a:srgbClr val="E791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badi" panose="020B0604020104020204" pitchFamily="34" charset="0"/>
                        </a:rPr>
                        <a:t>RISULTATI/CONCLUSIONI</a:t>
                      </a:r>
                    </a:p>
                  </a:txBody>
                  <a:tcPr>
                    <a:solidFill>
                      <a:srgbClr val="E791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252890"/>
                  </a:ext>
                </a:extLst>
              </a:tr>
              <a:tr h="1116740">
                <a:tc>
                  <a:txBody>
                    <a:bodyPr/>
                    <a:lstStyle/>
                    <a:p>
                      <a:r>
                        <a:rPr lang="it-IT" sz="1400" b="0" i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✅ The Impact of </a:t>
                      </a:r>
                      <a:r>
                        <a:rPr lang="it-IT" sz="1400" b="0" i="1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Protein</a:t>
                      </a:r>
                      <a:r>
                        <a:rPr lang="it-IT" sz="1400" b="0" i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b="0" i="1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Nutritional</a:t>
                      </a:r>
                      <a:r>
                        <a:rPr lang="it-IT" sz="1400" b="0" i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b="0" i="1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Supplementation</a:t>
                      </a:r>
                      <a:r>
                        <a:rPr lang="it-IT" sz="1400" b="0" i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for Massive Weight Loss </a:t>
                      </a:r>
                      <a:r>
                        <a:rPr lang="it-IT" sz="1400" b="0" i="1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Patients</a:t>
                      </a:r>
                      <a:r>
                        <a:rPr lang="it-IT" sz="1400" b="0" i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b="0" i="1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Undergoing</a:t>
                      </a:r>
                      <a:r>
                        <a:rPr lang="it-IT" sz="1400" b="0" i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b="0" i="1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Abdominoplasty</a:t>
                      </a:r>
                      <a:endParaRPr lang="it-IT" sz="1400" i="1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rgbClr val="EFC3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Studio osservazionale retrospettivo</a:t>
                      </a:r>
                      <a:endParaRPr lang="it-IT" sz="1400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rgbClr val="EFC3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Supplementazione proteic</a:t>
                      </a: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a (80 gr/die) ↓ complicanze di ferita (0% vs 21.8%).</a:t>
                      </a:r>
                    </a:p>
                    <a:p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it-IT" sz="1400" b="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Risultati buoni e statisticamente significativi, tuttavia campione ridotto</a:t>
                      </a:r>
                    </a:p>
                  </a:txBody>
                  <a:tcPr>
                    <a:solidFill>
                      <a:srgbClr val="EFC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697128"/>
                  </a:ext>
                </a:extLst>
              </a:tr>
              <a:tr h="911025">
                <a:tc>
                  <a:txBody>
                    <a:bodyPr/>
                    <a:lstStyle/>
                    <a:p>
                      <a:r>
                        <a:rPr lang="it-IT" sz="1400" i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✅ </a:t>
                      </a:r>
                      <a:r>
                        <a:rPr lang="it-IT" sz="1400" i="1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Nutritional</a:t>
                      </a:r>
                      <a:r>
                        <a:rPr lang="it-IT" sz="1400" i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i="1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Assessment</a:t>
                      </a:r>
                      <a:r>
                        <a:rPr lang="it-IT" sz="1400" i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of </a:t>
                      </a:r>
                      <a:r>
                        <a:rPr lang="it-IT" sz="1400" i="1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Bariatric</a:t>
                      </a:r>
                      <a:r>
                        <a:rPr lang="it-IT" sz="1400" i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Surgery </a:t>
                      </a:r>
                      <a:r>
                        <a:rPr lang="it-IT" sz="1400" i="1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Patients</a:t>
                      </a:r>
                      <a:r>
                        <a:rPr lang="it-IT" sz="1400" i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i="1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Presenting</a:t>
                      </a:r>
                      <a:r>
                        <a:rPr lang="it-IT" sz="1400" i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for Plastic Surgery: A </a:t>
                      </a:r>
                      <a:r>
                        <a:rPr lang="it-IT" sz="1400" i="1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Prospective</a:t>
                      </a:r>
                      <a:r>
                        <a:rPr lang="it-IT" sz="1400" i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Analysis</a:t>
                      </a:r>
                      <a:r>
                        <a:rPr lang="it-IT" sz="14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endParaRPr lang="it-IT" sz="1400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rgbClr val="F9EFA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Abadi" panose="020B0604020104020204" pitchFamily="34" charset="0"/>
                        </a:rPr>
                        <a:t>Studio prospettico osservazionale</a:t>
                      </a:r>
                    </a:p>
                  </a:txBody>
                  <a:tcPr>
                    <a:solidFill>
                      <a:srgbClr val="F9EF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latin typeface="Abadi" panose="020B0604020104020204" pitchFamily="34" charset="0"/>
                        </a:rPr>
                        <a:t>Carenze nutrizionali frequenti</a:t>
                      </a:r>
                      <a:r>
                        <a:rPr lang="it-IT" sz="1400" dirty="0">
                          <a:latin typeface="Abadi" panose="020B0604020104020204" pitchFamily="34" charset="0"/>
                        </a:rPr>
                        <a:t>; valutazione combinata consigliata; rischio maggiore con età, dumping e forte calo di BMI.</a:t>
                      </a:r>
                    </a:p>
                  </a:txBody>
                  <a:tcPr>
                    <a:solidFill>
                      <a:srgbClr val="F9E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747591"/>
                  </a:ext>
                </a:extLst>
              </a:tr>
              <a:tr h="1322456">
                <a:tc>
                  <a:txBody>
                    <a:bodyPr/>
                    <a:lstStyle/>
                    <a:p>
                      <a:r>
                        <a:rPr lang="it-IT" sz="1400" b="0" i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🚫 </a:t>
                      </a:r>
                      <a:r>
                        <a:rPr lang="it-IT" sz="1400" b="0" i="1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Complications</a:t>
                      </a:r>
                      <a:r>
                        <a:rPr lang="it-IT" sz="1400" b="0" i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in post-</a:t>
                      </a:r>
                      <a:r>
                        <a:rPr lang="it-IT" sz="1400" b="0" i="1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bariatric</a:t>
                      </a:r>
                      <a:r>
                        <a:rPr lang="it-IT" sz="1400" b="0" i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body </a:t>
                      </a:r>
                      <a:r>
                        <a:rPr lang="it-IT" sz="1400" b="0" i="1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contouring</a:t>
                      </a:r>
                      <a:r>
                        <a:rPr lang="it-IT" sz="1400" b="0" i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surgery </a:t>
                      </a:r>
                      <a:r>
                        <a:rPr lang="it-IT" sz="1400" b="0" i="1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using</a:t>
                      </a:r>
                      <a:r>
                        <a:rPr lang="it-IT" sz="1400" b="0" i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it-IT" sz="1400" b="0" i="1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practical</a:t>
                      </a:r>
                      <a:r>
                        <a:rPr lang="it-IT" sz="1400" b="0" i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treatment regime to </a:t>
                      </a:r>
                      <a:r>
                        <a:rPr lang="it-IT" sz="1400" b="0" i="1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optimise</a:t>
                      </a:r>
                      <a:r>
                        <a:rPr lang="it-IT" sz="1400" b="0" i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the </a:t>
                      </a:r>
                      <a:r>
                        <a:rPr lang="it-IT" sz="1400" b="0" i="1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nutritional</a:t>
                      </a:r>
                      <a:r>
                        <a:rPr lang="it-IT" sz="1400" b="0" i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state</a:t>
                      </a:r>
                      <a:endParaRPr lang="it-IT" sz="1400" i="1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rgbClr val="EFC3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Studio prospettico osservazionale multicentrico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0" dirty="0"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400" kern="100" dirty="0">
                        <a:effectLst/>
                        <a:latin typeface="Abadi" panose="020B0604020104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C3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Protocollo nutrizionale </a:t>
                      </a:r>
                      <a:r>
                        <a:rPr lang="it-IT" sz="1400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periop</a:t>
                      </a: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-&gt;</a:t>
                      </a:r>
                    </a:p>
                    <a:p>
                      <a:r>
                        <a:rPr lang="it-IT" sz="1400" b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Nessuna associazione </a:t>
                      </a: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(no significatività statistica e </a:t>
                      </a:r>
                      <a:r>
                        <a:rPr lang="it-IT" sz="1400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missing</a:t>
                      </a: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data); necessario specificare tipi di </a:t>
                      </a:r>
                      <a:r>
                        <a:rPr lang="it-IT" sz="1400" b="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complicanze, tempi di follow-up ben definiti e popolazioni omogenee</a:t>
                      </a:r>
                      <a:r>
                        <a:rPr lang="it-IT" sz="1400" b="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endParaRPr lang="it-IT" sz="1400" b="0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rgbClr val="EFC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677176"/>
                  </a:ext>
                </a:extLst>
              </a:tr>
              <a:tr h="13224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i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🚫 Analysis of </a:t>
                      </a:r>
                      <a:r>
                        <a:rPr lang="it-IT" sz="1400" i="1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laboratory</a:t>
                      </a:r>
                      <a:r>
                        <a:rPr lang="it-IT" sz="1400" i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markers in body </a:t>
                      </a:r>
                      <a:r>
                        <a:rPr lang="it-IT" sz="1400" i="1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contouring</a:t>
                      </a:r>
                      <a:r>
                        <a:rPr lang="it-IT" sz="1400" i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i="1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procedures</a:t>
                      </a:r>
                      <a:r>
                        <a:rPr lang="it-IT" sz="1400" i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after </a:t>
                      </a:r>
                      <a:r>
                        <a:rPr lang="it-IT" sz="1400" i="1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bariatric</a:t>
                      </a:r>
                      <a:r>
                        <a:rPr lang="it-IT" sz="1400" i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surgery </a:t>
                      </a:r>
                      <a:r>
                        <a:rPr lang="it-IT" sz="1400" i="1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does</a:t>
                      </a:r>
                      <a:r>
                        <a:rPr lang="it-IT" sz="1400" i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i="1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not</a:t>
                      </a:r>
                      <a:r>
                        <a:rPr lang="it-IT" sz="1400" i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indicate </a:t>
                      </a:r>
                      <a:r>
                        <a:rPr lang="it-IT" sz="1400" i="1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particular</a:t>
                      </a:r>
                      <a:r>
                        <a:rPr lang="it-IT" sz="1400" i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risks for </a:t>
                      </a:r>
                      <a:r>
                        <a:rPr lang="it-IT" sz="1400" i="1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perioperative</a:t>
                      </a:r>
                      <a:r>
                        <a:rPr lang="it-IT" sz="1400" i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i="1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complications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  <a:p>
                      <a:endParaRPr lang="it-IT" sz="1400" i="1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rgbClr val="F9EFA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Studio retrospettivo monocentrico</a:t>
                      </a:r>
                      <a:r>
                        <a:rPr lang="it-IT" sz="14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endParaRPr lang="it-IT" sz="1400" kern="100" dirty="0">
                        <a:effectLst/>
                        <a:latin typeface="Abadi" panose="020B0604020104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9EFA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Abadi" panose="020B0604020104020204" pitchFamily="34" charset="0"/>
                        </a:rPr>
                        <a:t>59 pazienti post-bariatrici: </a:t>
                      </a:r>
                      <a:r>
                        <a:rPr lang="it-IT" sz="1400" b="1" dirty="0">
                          <a:latin typeface="Abadi" panose="020B0604020104020204" pitchFamily="34" charset="0"/>
                        </a:rPr>
                        <a:t>marker lab nella norma</a:t>
                      </a:r>
                      <a:r>
                        <a:rPr lang="it-IT" sz="1400" dirty="0">
                          <a:latin typeface="Abadi" panose="020B0604020104020204" pitchFamily="34" charset="0"/>
                        </a:rPr>
                        <a:t>, complicanze 13,7%. </a:t>
                      </a:r>
                    </a:p>
                    <a:p>
                      <a:r>
                        <a:rPr lang="it-IT" sz="1400" dirty="0">
                          <a:latin typeface="Abadi" panose="020B0604020104020204" pitchFamily="34" charset="0"/>
                        </a:rPr>
                        <a:t>Chirurgia plastica post-bariatrica sicura con supplementazione e follow up ravvicinati</a:t>
                      </a:r>
                      <a:endParaRPr lang="it-IT" sz="1400" b="0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rgbClr val="F9E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085385"/>
                  </a:ext>
                </a:extLst>
              </a:tr>
            </a:tbl>
          </a:graphicData>
        </a:graphic>
      </p:graphicFrame>
      <p:sp>
        <p:nvSpPr>
          <p:cNvPr id="6" name="Titolo 6">
            <a:extLst>
              <a:ext uri="{FF2B5EF4-FFF2-40B4-BE49-F238E27FC236}">
                <a16:creationId xmlns:a16="http://schemas.microsoft.com/office/drawing/2014/main" id="{F54C2CCA-C8A1-6606-9C3C-43CFA4B8E78C}"/>
              </a:ext>
            </a:extLst>
          </p:cNvPr>
          <p:cNvSpPr txBox="1">
            <a:spLocks/>
          </p:cNvSpPr>
          <p:nvPr/>
        </p:nvSpPr>
        <p:spPr>
          <a:xfrm>
            <a:off x="1108469" y="169435"/>
            <a:ext cx="9975062" cy="93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solidFill>
                  <a:schemeClr val="accent1"/>
                </a:solidFill>
                <a:latin typeface="Amasis MT Pro Black" panose="02040A04050005020304" pitchFamily="18" charset="0"/>
              </a:rPr>
              <a:t>STUDI OSSERVAZIONALI</a:t>
            </a:r>
          </a:p>
        </p:txBody>
      </p:sp>
    </p:spTree>
    <p:extLst>
      <p:ext uri="{BB962C8B-B14F-4D97-AF65-F5344CB8AC3E}">
        <p14:creationId xmlns:p14="http://schemas.microsoft.com/office/powerpoint/2010/main" val="304743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magine 33">
            <a:extLst>
              <a:ext uri="{FF2B5EF4-FFF2-40B4-BE49-F238E27FC236}">
                <a16:creationId xmlns:a16="http://schemas.microsoft.com/office/drawing/2014/main" id="{72D5823A-1078-E660-7A39-60C8876CF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996" y="751426"/>
            <a:ext cx="2534004" cy="857370"/>
          </a:xfrm>
          <a:prstGeom prst="rect">
            <a:avLst/>
          </a:prstGeom>
        </p:spPr>
      </p:pic>
      <p:sp>
        <p:nvSpPr>
          <p:cNvPr id="8" name="Trapezoid 33">
            <a:extLst>
              <a:ext uri="{FF2B5EF4-FFF2-40B4-BE49-F238E27FC236}">
                <a16:creationId xmlns:a16="http://schemas.microsoft.com/office/drawing/2014/main" id="{6BA43627-77F6-4EE5-89F4-B5C2174B64E9}"/>
              </a:ext>
            </a:extLst>
          </p:cNvPr>
          <p:cNvSpPr/>
          <p:nvPr/>
        </p:nvSpPr>
        <p:spPr>
          <a:xfrm rot="16200000">
            <a:off x="2198052" y="1990894"/>
            <a:ext cx="4690631" cy="2876213"/>
          </a:xfrm>
          <a:prstGeom prst="trapezoid">
            <a:avLst/>
          </a:prstGeom>
          <a:solidFill>
            <a:srgbClr val="E1BA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rapezoid 34">
            <a:extLst>
              <a:ext uri="{FF2B5EF4-FFF2-40B4-BE49-F238E27FC236}">
                <a16:creationId xmlns:a16="http://schemas.microsoft.com/office/drawing/2014/main" id="{BECB2506-582C-457E-ADD8-BFB7FC78493D}"/>
              </a:ext>
            </a:extLst>
          </p:cNvPr>
          <p:cNvSpPr/>
          <p:nvPr/>
        </p:nvSpPr>
        <p:spPr>
          <a:xfrm rot="5400000">
            <a:off x="5303318" y="1990894"/>
            <a:ext cx="4690631" cy="2876213"/>
          </a:xfrm>
          <a:prstGeom prst="trapezoid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rapezoid 35">
            <a:extLst>
              <a:ext uri="{FF2B5EF4-FFF2-40B4-BE49-F238E27FC236}">
                <a16:creationId xmlns:a16="http://schemas.microsoft.com/office/drawing/2014/main" id="{2D326986-F390-454C-AFE5-45BA2CC34EA9}"/>
              </a:ext>
            </a:extLst>
          </p:cNvPr>
          <p:cNvSpPr/>
          <p:nvPr/>
        </p:nvSpPr>
        <p:spPr>
          <a:xfrm rot="16200000">
            <a:off x="8408578" y="1990894"/>
            <a:ext cx="4690631" cy="2876213"/>
          </a:xfrm>
          <a:prstGeom prst="trapezoid">
            <a:avLst/>
          </a:prstGeom>
          <a:solidFill>
            <a:srgbClr val="E7913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rapezoid 32">
            <a:extLst>
              <a:ext uri="{FF2B5EF4-FFF2-40B4-BE49-F238E27FC236}">
                <a16:creationId xmlns:a16="http://schemas.microsoft.com/office/drawing/2014/main" id="{CDB19437-0D1F-485E-95D7-BA0AB6E0359A}"/>
              </a:ext>
            </a:extLst>
          </p:cNvPr>
          <p:cNvSpPr/>
          <p:nvPr/>
        </p:nvSpPr>
        <p:spPr>
          <a:xfrm rot="5400000">
            <a:off x="-913264" y="1990893"/>
            <a:ext cx="4690631" cy="2876213"/>
          </a:xfrm>
          <a:prstGeom prst="trapezoid">
            <a:avLst/>
          </a:prstGeom>
          <a:solidFill>
            <a:srgbClr val="F9EFA5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1" name="Freeform: Shape 36">
            <a:extLst>
              <a:ext uri="{FF2B5EF4-FFF2-40B4-BE49-F238E27FC236}">
                <a16:creationId xmlns:a16="http://schemas.microsoft.com/office/drawing/2014/main" id="{0726B870-C300-4C19-B63C-FBA86FE99F3A}"/>
              </a:ext>
            </a:extLst>
          </p:cNvPr>
          <p:cNvSpPr/>
          <p:nvPr/>
        </p:nvSpPr>
        <p:spPr>
          <a:xfrm rot="5400000">
            <a:off x="1002378" y="3900482"/>
            <a:ext cx="871455" cy="2876213"/>
          </a:xfrm>
          <a:custGeom>
            <a:avLst/>
            <a:gdLst>
              <a:gd name="connsiteX0" fmla="*/ 0 w 4690631"/>
              <a:gd name="connsiteY0" fmla="*/ 2876213 h 2876213"/>
              <a:gd name="connsiteX1" fmla="*/ 0 w 4690631"/>
              <a:gd name="connsiteY1" fmla="*/ 2876212 h 2876213"/>
              <a:gd name="connsiteX2" fmla="*/ 4538228 w 4690631"/>
              <a:gd name="connsiteY2" fmla="*/ 2876212 h 2876213"/>
              <a:gd name="connsiteX3" fmla="*/ 3819176 w 4690631"/>
              <a:gd name="connsiteY3" fmla="*/ 0 h 2876213"/>
              <a:gd name="connsiteX4" fmla="*/ 3971578 w 4690631"/>
              <a:gd name="connsiteY4" fmla="*/ 0 h 2876213"/>
              <a:gd name="connsiteX5" fmla="*/ 4690631 w 4690631"/>
              <a:gd name="connsiteY5" fmla="*/ 2876213 h 2876213"/>
              <a:gd name="connsiteX0" fmla="*/ 4690631 w 4690631"/>
              <a:gd name="connsiteY0" fmla="*/ 2876213 h 2876213"/>
              <a:gd name="connsiteX1" fmla="*/ 0 w 4690631"/>
              <a:gd name="connsiteY1" fmla="*/ 2876212 h 2876213"/>
              <a:gd name="connsiteX2" fmla="*/ 4538228 w 4690631"/>
              <a:gd name="connsiteY2" fmla="*/ 2876212 h 2876213"/>
              <a:gd name="connsiteX3" fmla="*/ 3819176 w 4690631"/>
              <a:gd name="connsiteY3" fmla="*/ 0 h 2876213"/>
              <a:gd name="connsiteX4" fmla="*/ 3971578 w 4690631"/>
              <a:gd name="connsiteY4" fmla="*/ 0 h 2876213"/>
              <a:gd name="connsiteX5" fmla="*/ 4690631 w 4690631"/>
              <a:gd name="connsiteY5" fmla="*/ 2876213 h 2876213"/>
              <a:gd name="connsiteX0" fmla="*/ 871455 w 871455"/>
              <a:gd name="connsiteY0" fmla="*/ 2876213 h 2876213"/>
              <a:gd name="connsiteX1" fmla="*/ 719052 w 871455"/>
              <a:gd name="connsiteY1" fmla="*/ 2876212 h 2876213"/>
              <a:gd name="connsiteX2" fmla="*/ 0 w 871455"/>
              <a:gd name="connsiteY2" fmla="*/ 0 h 2876213"/>
              <a:gd name="connsiteX3" fmla="*/ 152402 w 871455"/>
              <a:gd name="connsiteY3" fmla="*/ 0 h 2876213"/>
              <a:gd name="connsiteX4" fmla="*/ 871455 w 871455"/>
              <a:gd name="connsiteY4" fmla="*/ 2876213 h 28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1455" h="2876213">
                <a:moveTo>
                  <a:pt x="871455" y="2876213"/>
                </a:moveTo>
                <a:lnTo>
                  <a:pt x="719052" y="2876212"/>
                </a:lnTo>
                <a:lnTo>
                  <a:pt x="0" y="0"/>
                </a:lnTo>
                <a:lnTo>
                  <a:pt x="152402" y="0"/>
                </a:lnTo>
                <a:lnTo>
                  <a:pt x="871455" y="2876213"/>
                </a:lnTo>
                <a:close/>
              </a:path>
            </a:pathLst>
          </a:custGeom>
          <a:solidFill>
            <a:schemeClr val="tx1">
              <a:alpha val="3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Freeform: Shape 37">
            <a:extLst>
              <a:ext uri="{FF2B5EF4-FFF2-40B4-BE49-F238E27FC236}">
                <a16:creationId xmlns:a16="http://schemas.microsoft.com/office/drawing/2014/main" id="{224A68B5-8006-4B76-A947-4565A3BABAE5}"/>
              </a:ext>
            </a:extLst>
          </p:cNvPr>
          <p:cNvSpPr/>
          <p:nvPr/>
        </p:nvSpPr>
        <p:spPr>
          <a:xfrm rot="16200000">
            <a:off x="4107639" y="3900481"/>
            <a:ext cx="871456" cy="2876213"/>
          </a:xfrm>
          <a:custGeom>
            <a:avLst/>
            <a:gdLst>
              <a:gd name="connsiteX0" fmla="*/ 3971578 w 3971578"/>
              <a:gd name="connsiteY0" fmla="*/ 1 h 2876213"/>
              <a:gd name="connsiteX1" fmla="*/ 871456 w 3971578"/>
              <a:gd name="connsiteY1" fmla="*/ 1 h 2876213"/>
              <a:gd name="connsiteX2" fmla="*/ 152404 w 3971578"/>
              <a:gd name="connsiteY2" fmla="*/ 2876213 h 2876213"/>
              <a:gd name="connsiteX3" fmla="*/ 0 w 3971578"/>
              <a:gd name="connsiteY3" fmla="*/ 2876213 h 2876213"/>
              <a:gd name="connsiteX4" fmla="*/ 719053 w 3971578"/>
              <a:gd name="connsiteY4" fmla="*/ 0 h 2876213"/>
              <a:gd name="connsiteX5" fmla="*/ 3971578 w 3971578"/>
              <a:gd name="connsiteY5" fmla="*/ 0 h 2876213"/>
              <a:gd name="connsiteX0" fmla="*/ 3971578 w 3971578"/>
              <a:gd name="connsiteY0" fmla="*/ 0 h 2876213"/>
              <a:gd name="connsiteX1" fmla="*/ 871456 w 3971578"/>
              <a:gd name="connsiteY1" fmla="*/ 1 h 2876213"/>
              <a:gd name="connsiteX2" fmla="*/ 152404 w 3971578"/>
              <a:gd name="connsiteY2" fmla="*/ 2876213 h 2876213"/>
              <a:gd name="connsiteX3" fmla="*/ 0 w 3971578"/>
              <a:gd name="connsiteY3" fmla="*/ 2876213 h 2876213"/>
              <a:gd name="connsiteX4" fmla="*/ 719053 w 3971578"/>
              <a:gd name="connsiteY4" fmla="*/ 0 h 2876213"/>
              <a:gd name="connsiteX5" fmla="*/ 3971578 w 3971578"/>
              <a:gd name="connsiteY5" fmla="*/ 0 h 2876213"/>
              <a:gd name="connsiteX0" fmla="*/ 719053 w 871456"/>
              <a:gd name="connsiteY0" fmla="*/ 0 h 2876213"/>
              <a:gd name="connsiteX1" fmla="*/ 871456 w 871456"/>
              <a:gd name="connsiteY1" fmla="*/ 1 h 2876213"/>
              <a:gd name="connsiteX2" fmla="*/ 152404 w 871456"/>
              <a:gd name="connsiteY2" fmla="*/ 2876213 h 2876213"/>
              <a:gd name="connsiteX3" fmla="*/ 0 w 871456"/>
              <a:gd name="connsiteY3" fmla="*/ 2876213 h 2876213"/>
              <a:gd name="connsiteX4" fmla="*/ 719053 w 871456"/>
              <a:gd name="connsiteY4" fmla="*/ 0 h 28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1456" h="2876213">
                <a:moveTo>
                  <a:pt x="719053" y="0"/>
                </a:moveTo>
                <a:lnTo>
                  <a:pt x="871456" y="1"/>
                </a:lnTo>
                <a:lnTo>
                  <a:pt x="152404" y="2876213"/>
                </a:lnTo>
                <a:lnTo>
                  <a:pt x="0" y="2876213"/>
                </a:lnTo>
                <a:lnTo>
                  <a:pt x="719053" y="0"/>
                </a:lnTo>
                <a:close/>
              </a:path>
            </a:pathLst>
          </a:custGeom>
          <a:solidFill>
            <a:schemeClr val="tx1">
              <a:alpha val="3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Freeform: Shape 38">
            <a:extLst>
              <a:ext uri="{FF2B5EF4-FFF2-40B4-BE49-F238E27FC236}">
                <a16:creationId xmlns:a16="http://schemas.microsoft.com/office/drawing/2014/main" id="{301F9B97-967F-45A8-A5AE-8CD087F6FE45}"/>
              </a:ext>
            </a:extLst>
          </p:cNvPr>
          <p:cNvSpPr/>
          <p:nvPr/>
        </p:nvSpPr>
        <p:spPr>
          <a:xfrm rot="5400000">
            <a:off x="7212906" y="3900482"/>
            <a:ext cx="871455" cy="2876213"/>
          </a:xfrm>
          <a:custGeom>
            <a:avLst/>
            <a:gdLst>
              <a:gd name="connsiteX0" fmla="*/ 0 w 4690631"/>
              <a:gd name="connsiteY0" fmla="*/ 2876213 h 2876213"/>
              <a:gd name="connsiteX1" fmla="*/ 0 w 4690631"/>
              <a:gd name="connsiteY1" fmla="*/ 2876212 h 2876213"/>
              <a:gd name="connsiteX2" fmla="*/ 4538228 w 4690631"/>
              <a:gd name="connsiteY2" fmla="*/ 2876212 h 2876213"/>
              <a:gd name="connsiteX3" fmla="*/ 3819176 w 4690631"/>
              <a:gd name="connsiteY3" fmla="*/ 0 h 2876213"/>
              <a:gd name="connsiteX4" fmla="*/ 3971578 w 4690631"/>
              <a:gd name="connsiteY4" fmla="*/ 0 h 2876213"/>
              <a:gd name="connsiteX5" fmla="*/ 4690631 w 4690631"/>
              <a:gd name="connsiteY5" fmla="*/ 2876213 h 2876213"/>
              <a:gd name="connsiteX0" fmla="*/ 4690631 w 4690631"/>
              <a:gd name="connsiteY0" fmla="*/ 2876213 h 2876213"/>
              <a:gd name="connsiteX1" fmla="*/ 0 w 4690631"/>
              <a:gd name="connsiteY1" fmla="*/ 2876212 h 2876213"/>
              <a:gd name="connsiteX2" fmla="*/ 4538228 w 4690631"/>
              <a:gd name="connsiteY2" fmla="*/ 2876212 h 2876213"/>
              <a:gd name="connsiteX3" fmla="*/ 3819176 w 4690631"/>
              <a:gd name="connsiteY3" fmla="*/ 0 h 2876213"/>
              <a:gd name="connsiteX4" fmla="*/ 3971578 w 4690631"/>
              <a:gd name="connsiteY4" fmla="*/ 0 h 2876213"/>
              <a:gd name="connsiteX5" fmla="*/ 4690631 w 4690631"/>
              <a:gd name="connsiteY5" fmla="*/ 2876213 h 2876213"/>
              <a:gd name="connsiteX0" fmla="*/ 871455 w 871455"/>
              <a:gd name="connsiteY0" fmla="*/ 2876213 h 2876213"/>
              <a:gd name="connsiteX1" fmla="*/ 719052 w 871455"/>
              <a:gd name="connsiteY1" fmla="*/ 2876212 h 2876213"/>
              <a:gd name="connsiteX2" fmla="*/ 0 w 871455"/>
              <a:gd name="connsiteY2" fmla="*/ 0 h 2876213"/>
              <a:gd name="connsiteX3" fmla="*/ 152402 w 871455"/>
              <a:gd name="connsiteY3" fmla="*/ 0 h 2876213"/>
              <a:gd name="connsiteX4" fmla="*/ 871455 w 871455"/>
              <a:gd name="connsiteY4" fmla="*/ 2876213 h 28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1455" h="2876213">
                <a:moveTo>
                  <a:pt x="871455" y="2876213"/>
                </a:moveTo>
                <a:lnTo>
                  <a:pt x="719052" y="2876212"/>
                </a:lnTo>
                <a:lnTo>
                  <a:pt x="0" y="0"/>
                </a:lnTo>
                <a:lnTo>
                  <a:pt x="152402" y="0"/>
                </a:lnTo>
                <a:lnTo>
                  <a:pt x="871455" y="2876213"/>
                </a:lnTo>
                <a:close/>
              </a:path>
            </a:pathLst>
          </a:custGeom>
          <a:solidFill>
            <a:schemeClr val="tx1">
              <a:alpha val="3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Freeform: Shape 39">
            <a:extLst>
              <a:ext uri="{FF2B5EF4-FFF2-40B4-BE49-F238E27FC236}">
                <a16:creationId xmlns:a16="http://schemas.microsoft.com/office/drawing/2014/main" id="{B5CB2B5B-E33A-41AC-8FC6-57FE2E5C4CED}"/>
              </a:ext>
            </a:extLst>
          </p:cNvPr>
          <p:cNvSpPr/>
          <p:nvPr/>
        </p:nvSpPr>
        <p:spPr>
          <a:xfrm rot="16200000">
            <a:off x="10318165" y="3900481"/>
            <a:ext cx="871456" cy="2876213"/>
          </a:xfrm>
          <a:custGeom>
            <a:avLst/>
            <a:gdLst>
              <a:gd name="connsiteX0" fmla="*/ 3971578 w 3971578"/>
              <a:gd name="connsiteY0" fmla="*/ 1 h 2876213"/>
              <a:gd name="connsiteX1" fmla="*/ 871456 w 3971578"/>
              <a:gd name="connsiteY1" fmla="*/ 1 h 2876213"/>
              <a:gd name="connsiteX2" fmla="*/ 152404 w 3971578"/>
              <a:gd name="connsiteY2" fmla="*/ 2876213 h 2876213"/>
              <a:gd name="connsiteX3" fmla="*/ 0 w 3971578"/>
              <a:gd name="connsiteY3" fmla="*/ 2876213 h 2876213"/>
              <a:gd name="connsiteX4" fmla="*/ 719053 w 3971578"/>
              <a:gd name="connsiteY4" fmla="*/ 0 h 2876213"/>
              <a:gd name="connsiteX5" fmla="*/ 3971578 w 3971578"/>
              <a:gd name="connsiteY5" fmla="*/ 0 h 2876213"/>
              <a:gd name="connsiteX0" fmla="*/ 3971578 w 3971578"/>
              <a:gd name="connsiteY0" fmla="*/ 0 h 2876213"/>
              <a:gd name="connsiteX1" fmla="*/ 871456 w 3971578"/>
              <a:gd name="connsiteY1" fmla="*/ 1 h 2876213"/>
              <a:gd name="connsiteX2" fmla="*/ 152404 w 3971578"/>
              <a:gd name="connsiteY2" fmla="*/ 2876213 h 2876213"/>
              <a:gd name="connsiteX3" fmla="*/ 0 w 3971578"/>
              <a:gd name="connsiteY3" fmla="*/ 2876213 h 2876213"/>
              <a:gd name="connsiteX4" fmla="*/ 719053 w 3971578"/>
              <a:gd name="connsiteY4" fmla="*/ 0 h 2876213"/>
              <a:gd name="connsiteX5" fmla="*/ 3971578 w 3971578"/>
              <a:gd name="connsiteY5" fmla="*/ 0 h 2876213"/>
              <a:gd name="connsiteX0" fmla="*/ 719053 w 871456"/>
              <a:gd name="connsiteY0" fmla="*/ 0 h 2876213"/>
              <a:gd name="connsiteX1" fmla="*/ 871456 w 871456"/>
              <a:gd name="connsiteY1" fmla="*/ 1 h 2876213"/>
              <a:gd name="connsiteX2" fmla="*/ 152404 w 871456"/>
              <a:gd name="connsiteY2" fmla="*/ 2876213 h 2876213"/>
              <a:gd name="connsiteX3" fmla="*/ 0 w 871456"/>
              <a:gd name="connsiteY3" fmla="*/ 2876213 h 2876213"/>
              <a:gd name="connsiteX4" fmla="*/ 719053 w 871456"/>
              <a:gd name="connsiteY4" fmla="*/ 0 h 28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1456" h="2876213">
                <a:moveTo>
                  <a:pt x="719053" y="0"/>
                </a:moveTo>
                <a:lnTo>
                  <a:pt x="871456" y="1"/>
                </a:lnTo>
                <a:lnTo>
                  <a:pt x="152404" y="2876213"/>
                </a:lnTo>
                <a:lnTo>
                  <a:pt x="0" y="2876213"/>
                </a:lnTo>
                <a:lnTo>
                  <a:pt x="719053" y="0"/>
                </a:lnTo>
                <a:close/>
              </a:path>
            </a:pathLst>
          </a:custGeom>
          <a:solidFill>
            <a:schemeClr val="tx1">
              <a:alpha val="3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TextBox 54">
            <a:extLst>
              <a:ext uri="{FF2B5EF4-FFF2-40B4-BE49-F238E27FC236}">
                <a16:creationId xmlns:a16="http://schemas.microsoft.com/office/drawing/2014/main" id="{5004AB19-F166-4F92-BC38-A7C1C5F1E38F}"/>
              </a:ext>
            </a:extLst>
          </p:cNvPr>
          <p:cNvSpPr txBox="1"/>
          <p:nvPr/>
        </p:nvSpPr>
        <p:spPr>
          <a:xfrm>
            <a:off x="165048" y="3070683"/>
            <a:ext cx="2534004" cy="132343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b="1" dirty="0">
                <a:latin typeface="Abadi" panose="020B0604020104020204" pitchFamily="34" charset="0"/>
              </a:rPr>
              <a:t>Nutrienti</a:t>
            </a:r>
            <a:r>
              <a:rPr lang="it-IT" sz="1600" dirty="0">
                <a:latin typeface="Abadi" panose="020B0604020104020204" pitchFamily="34" charset="0"/>
              </a:rPr>
              <a:t> presi in esame nel </a:t>
            </a:r>
            <a:r>
              <a:rPr lang="it-IT" sz="1600" dirty="0" err="1">
                <a:latin typeface="Abadi" panose="020B0604020104020204" pitchFamily="34" charset="0"/>
              </a:rPr>
              <a:t>pre</a:t>
            </a:r>
            <a:r>
              <a:rPr lang="it-IT" sz="1600" dirty="0">
                <a:latin typeface="Abadi" panose="020B0604020104020204" pitchFamily="34" charset="0"/>
              </a:rPr>
              <a:t>-operatorio: A, C, D, B12, B9, zinco, selenio; Proteine in particolare arginina, glutammina e collagene</a:t>
            </a:r>
            <a:endParaRPr lang="en-US" sz="1600" noProof="1">
              <a:latin typeface="Abadi" panose="020B0604020104020204" pitchFamily="34" charset="0"/>
            </a:endParaRPr>
          </a:p>
        </p:txBody>
      </p:sp>
      <p:sp>
        <p:nvSpPr>
          <p:cNvPr id="28" name="TextBox 63">
            <a:extLst>
              <a:ext uri="{FF2B5EF4-FFF2-40B4-BE49-F238E27FC236}">
                <a16:creationId xmlns:a16="http://schemas.microsoft.com/office/drawing/2014/main" id="{6CD47D0C-A4D6-432D-B9F1-8A541DC97229}"/>
              </a:ext>
            </a:extLst>
          </p:cNvPr>
          <p:cNvSpPr txBox="1"/>
          <p:nvPr/>
        </p:nvSpPr>
        <p:spPr>
          <a:xfrm>
            <a:off x="3237341" y="2800694"/>
            <a:ext cx="2612052" cy="1815882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dirty="0">
                <a:latin typeface="Abadi" panose="020B0604020104020204" pitchFamily="34" charset="0"/>
              </a:rPr>
              <a:t>Evidenza buona di impatto positivo di </a:t>
            </a:r>
            <a:r>
              <a:rPr lang="it-IT" sz="1600" b="1" dirty="0">
                <a:latin typeface="Abadi" panose="020B0604020104020204" pitchFamily="34" charset="0"/>
              </a:rPr>
              <a:t>supplementazione nutrizionale peri operatoria </a:t>
            </a:r>
            <a:r>
              <a:rPr lang="it-IT" sz="1600" dirty="0">
                <a:latin typeface="Abadi" panose="020B0604020104020204" pitchFamily="34" charset="0"/>
              </a:rPr>
              <a:t>a base </a:t>
            </a:r>
            <a:r>
              <a:rPr lang="it-IT" sz="1600" b="1" dirty="0">
                <a:latin typeface="Abadi" panose="020B0604020104020204" pitchFamily="34" charset="0"/>
              </a:rPr>
              <a:t>di macronutrienti </a:t>
            </a:r>
            <a:r>
              <a:rPr lang="it-IT" sz="1600" dirty="0">
                <a:latin typeface="Abadi" panose="020B0604020104020204" pitchFamily="34" charset="0"/>
              </a:rPr>
              <a:t>(proteine) sugli out-come chirurgici (infezioni, deiscenze, necrosi cutanee);</a:t>
            </a:r>
          </a:p>
        </p:txBody>
      </p:sp>
      <p:sp>
        <p:nvSpPr>
          <p:cNvPr id="26" name="TextBox 72">
            <a:extLst>
              <a:ext uri="{FF2B5EF4-FFF2-40B4-BE49-F238E27FC236}">
                <a16:creationId xmlns:a16="http://schemas.microsoft.com/office/drawing/2014/main" id="{04EF92AC-C809-4BB5-B7A5-D8B3B2C22B39}"/>
              </a:ext>
            </a:extLst>
          </p:cNvPr>
          <p:cNvSpPr txBox="1"/>
          <p:nvPr/>
        </p:nvSpPr>
        <p:spPr>
          <a:xfrm>
            <a:off x="6379587" y="2560172"/>
            <a:ext cx="2538089" cy="263149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500" dirty="0">
                <a:latin typeface="Abadi" panose="020B0604020104020204" pitchFamily="34" charset="0"/>
              </a:rPr>
              <a:t>Studi di intervento sull’utilizzo </a:t>
            </a:r>
            <a:r>
              <a:rPr lang="it-IT" sz="1500" dirty="0" err="1">
                <a:latin typeface="Abadi" panose="020B0604020104020204" pitchFamily="34" charset="0"/>
              </a:rPr>
              <a:t>perioperatorio</a:t>
            </a:r>
            <a:r>
              <a:rPr lang="it-IT" sz="1500" dirty="0">
                <a:latin typeface="Abadi" panose="020B0604020104020204" pitchFamily="34" charset="0"/>
              </a:rPr>
              <a:t> di </a:t>
            </a:r>
            <a:r>
              <a:rPr lang="it-IT" sz="1500" b="1" dirty="0">
                <a:latin typeface="Abadi" panose="020B0604020104020204" pitchFamily="34" charset="0"/>
              </a:rPr>
              <a:t>supplementi a base di micronutrienti</a:t>
            </a:r>
            <a:r>
              <a:rPr lang="it-IT" sz="1500" dirty="0">
                <a:latin typeface="Abadi" panose="020B0604020104020204" pitchFamily="34" charset="0"/>
              </a:rPr>
              <a:t>, amminoacidi, collagene marino e coenzima Q10 hanno mostrato risultati promettenti nella più rapida guarigione delle ferite e qualità delle cicatrice -&gt; studi pilota, campioni limitati e campioni solo femminili </a:t>
            </a:r>
          </a:p>
        </p:txBody>
      </p:sp>
      <p:sp>
        <p:nvSpPr>
          <p:cNvPr id="24" name="TextBox 75">
            <a:extLst>
              <a:ext uri="{FF2B5EF4-FFF2-40B4-BE49-F238E27FC236}">
                <a16:creationId xmlns:a16="http://schemas.microsoft.com/office/drawing/2014/main" id="{353D950F-B335-429F-8895-BDFE62142DFC}"/>
              </a:ext>
            </a:extLst>
          </p:cNvPr>
          <p:cNvSpPr txBox="1"/>
          <p:nvPr/>
        </p:nvSpPr>
        <p:spPr>
          <a:xfrm>
            <a:off x="9453657" y="2500334"/>
            <a:ext cx="2738343" cy="255454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b="1" dirty="0">
                <a:latin typeface="Abadi" panose="020B0604020104020204" pitchFamily="34" charset="0"/>
              </a:rPr>
              <a:t>Risultati contrastanti: </a:t>
            </a:r>
            <a:r>
              <a:rPr lang="it-IT" sz="1600" dirty="0">
                <a:latin typeface="Abadi" panose="020B0604020104020204" pitchFamily="34" charset="0"/>
              </a:rPr>
              <a:t>ottimizzazione nutrizionale </a:t>
            </a:r>
            <a:r>
              <a:rPr lang="it-IT" sz="1600" dirty="0" err="1">
                <a:latin typeface="Abadi" panose="020B0604020104020204" pitchFamily="34" charset="0"/>
              </a:rPr>
              <a:t>pre</a:t>
            </a:r>
            <a:r>
              <a:rPr lang="it-IT" sz="1600" dirty="0">
                <a:latin typeface="Abadi" panose="020B0604020104020204" pitchFamily="34" charset="0"/>
              </a:rPr>
              <a:t> operatoria non ha portato a riduzione delle complicanze di guarigione delle ferite; Parametri laboratoristici nella norma e non correlazione tra complicanze e deficit nutrizionali -&gt; ma buon follow up nutrizionale </a:t>
            </a:r>
          </a:p>
        </p:txBody>
      </p:sp>
      <p:pic>
        <p:nvPicPr>
          <p:cNvPr id="19" name="Graphic 76" descr="Pie chart">
            <a:extLst>
              <a:ext uri="{FF2B5EF4-FFF2-40B4-BE49-F238E27FC236}">
                <a16:creationId xmlns:a16="http://schemas.microsoft.com/office/drawing/2014/main" id="{5C804203-DE74-4127-BA94-8021F29AF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2418" y="1731497"/>
            <a:ext cx="742950" cy="742950"/>
          </a:xfrm>
          <a:prstGeom prst="rect">
            <a:avLst/>
          </a:prstGeom>
        </p:spPr>
      </p:pic>
      <p:sp>
        <p:nvSpPr>
          <p:cNvPr id="35" name="Titolo 6">
            <a:extLst>
              <a:ext uri="{FF2B5EF4-FFF2-40B4-BE49-F238E27FC236}">
                <a16:creationId xmlns:a16="http://schemas.microsoft.com/office/drawing/2014/main" id="{5D1C1033-9142-F194-F1E1-F1580AC56A02}"/>
              </a:ext>
            </a:extLst>
          </p:cNvPr>
          <p:cNvSpPr txBox="1">
            <a:spLocks/>
          </p:cNvSpPr>
          <p:nvPr/>
        </p:nvSpPr>
        <p:spPr>
          <a:xfrm>
            <a:off x="1108469" y="169435"/>
            <a:ext cx="9975062" cy="93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solidFill>
                  <a:schemeClr val="accent1"/>
                </a:solidFill>
                <a:latin typeface="Amasis MT Pro Black" panose="02040A04050005020304" pitchFamily="18" charset="0"/>
              </a:rPr>
              <a:t>STATO DELL’ARTE</a:t>
            </a:r>
          </a:p>
        </p:txBody>
      </p:sp>
      <p:pic>
        <p:nvPicPr>
          <p:cNvPr id="37" name="Elemento grafico 36" descr="Provette con riempimento a tinta unita">
            <a:extLst>
              <a:ext uri="{FF2B5EF4-FFF2-40B4-BE49-F238E27FC236}">
                <a16:creationId xmlns:a16="http://schemas.microsoft.com/office/drawing/2014/main" id="{1DDA8106-0B4C-0548-369F-1CB4B8092E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5396" y="1802033"/>
            <a:ext cx="813309" cy="813309"/>
          </a:xfrm>
          <a:prstGeom prst="rect">
            <a:avLst/>
          </a:prstGeom>
        </p:spPr>
      </p:pic>
      <p:pic>
        <p:nvPicPr>
          <p:cNvPr id="39" name="Elemento grafico 38">
            <a:extLst>
              <a:ext uri="{FF2B5EF4-FFF2-40B4-BE49-F238E27FC236}">
                <a16:creationId xmlns:a16="http://schemas.microsoft.com/office/drawing/2014/main" id="{022400E2-3FEB-D69E-2BB4-C1D4706B5F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187178" y="1802033"/>
            <a:ext cx="712378" cy="712378"/>
          </a:xfrm>
          <a:prstGeom prst="rect">
            <a:avLst/>
          </a:prstGeom>
        </p:spPr>
      </p:pic>
      <p:pic>
        <p:nvPicPr>
          <p:cNvPr id="41" name="Elemento grafico 40" descr="Aula con riempimento a tinta unita">
            <a:extLst>
              <a:ext uri="{FF2B5EF4-FFF2-40B4-BE49-F238E27FC236}">
                <a16:creationId xmlns:a16="http://schemas.microsoft.com/office/drawing/2014/main" id="{3B60170F-DE4C-CD30-2137-3BFDC178D9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91432" y="164577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33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DD67F9AE-8D56-2E85-22EE-9FCCFF86C4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48676"/>
              </p:ext>
            </p:extLst>
          </p:nvPr>
        </p:nvGraphicFramePr>
        <p:xfrm>
          <a:off x="532326" y="1621451"/>
          <a:ext cx="11127347" cy="4131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olo 6">
            <a:extLst>
              <a:ext uri="{FF2B5EF4-FFF2-40B4-BE49-F238E27FC236}">
                <a16:creationId xmlns:a16="http://schemas.microsoft.com/office/drawing/2014/main" id="{6E4E6E97-180A-BF53-1ED3-7D2C47FF10CA}"/>
              </a:ext>
            </a:extLst>
          </p:cNvPr>
          <p:cNvSpPr txBox="1">
            <a:spLocks/>
          </p:cNvSpPr>
          <p:nvPr/>
        </p:nvSpPr>
        <p:spPr>
          <a:xfrm>
            <a:off x="1108469" y="169435"/>
            <a:ext cx="9975062" cy="93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solidFill>
                  <a:schemeClr val="accent1"/>
                </a:solidFill>
                <a:latin typeface="Amasis MT Pro Black" panose="02040A04050005020304" pitchFamily="18" charset="0"/>
              </a:rPr>
              <a:t>CONCLUSIONI E PROSPETTIVE FUTURE</a:t>
            </a:r>
          </a:p>
        </p:txBody>
      </p:sp>
    </p:spTree>
    <p:extLst>
      <p:ext uri="{BB962C8B-B14F-4D97-AF65-F5344CB8AC3E}">
        <p14:creationId xmlns:p14="http://schemas.microsoft.com/office/powerpoint/2010/main" val="2267659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vestiti, persona, muro, sorriso&#10;&#10;Il contenuto generato dall'IA potrebbe non essere corretto.">
            <a:extLst>
              <a:ext uri="{FF2B5EF4-FFF2-40B4-BE49-F238E27FC236}">
                <a16:creationId xmlns:a16="http://schemas.microsoft.com/office/drawing/2014/main" id="{E2500A33-119B-776F-3117-4F9B5C8F8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" b="44625"/>
          <a:stretch>
            <a:fillRect/>
          </a:stretch>
        </p:blipFill>
        <p:spPr>
          <a:xfrm>
            <a:off x="1108469" y="1363023"/>
            <a:ext cx="10235392" cy="3760891"/>
          </a:xfrm>
          <a:prstGeom prst="rect">
            <a:avLst/>
          </a:prstGeom>
          <a:noFill/>
        </p:spPr>
      </p:pic>
      <p:sp>
        <p:nvSpPr>
          <p:cNvPr id="6" name="Titolo 6">
            <a:extLst>
              <a:ext uri="{FF2B5EF4-FFF2-40B4-BE49-F238E27FC236}">
                <a16:creationId xmlns:a16="http://schemas.microsoft.com/office/drawing/2014/main" id="{34E12661-76EF-EADE-9446-488BF8456A90}"/>
              </a:ext>
            </a:extLst>
          </p:cNvPr>
          <p:cNvSpPr txBox="1">
            <a:spLocks/>
          </p:cNvSpPr>
          <p:nvPr/>
        </p:nvSpPr>
        <p:spPr>
          <a:xfrm>
            <a:off x="1108469" y="169435"/>
            <a:ext cx="9975062" cy="93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solidFill>
                  <a:schemeClr val="accent1"/>
                </a:solidFill>
                <a:latin typeface="Amasis MT Pro Black" panose="02040A04050005020304" pitchFamily="18" charset="0"/>
              </a:rPr>
              <a:t>GRAZIE PER L’ATTENZIONE!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FDB6071-CA2D-1159-ECCF-C8F073A2E823}"/>
              </a:ext>
            </a:extLst>
          </p:cNvPr>
          <p:cNvSpPr txBox="1"/>
          <p:nvPr/>
        </p:nvSpPr>
        <p:spPr>
          <a:xfrm>
            <a:off x="1108469" y="5171811"/>
            <a:ext cx="10235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Equipe della dott.ssa Lilia Bertolani</a:t>
            </a:r>
          </a:p>
          <a:p>
            <a:pPr algn="ctr"/>
            <a:r>
              <a:rPr lang="it-IT" b="1" dirty="0"/>
              <a:t>Istituto Clinico Beato Matteo di Vigevano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147793-249A-A211-B9E5-1791AF954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Bibliografia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88DF68-730E-87DF-5A2C-10F90CE24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30" y="1921565"/>
            <a:ext cx="12006470" cy="3947527"/>
          </a:xfrm>
        </p:spPr>
        <p:txBody>
          <a:bodyPr>
            <a:normAutofit fontScale="47500" lnSpcReduction="20000"/>
          </a:bodyPr>
          <a:lstStyle/>
          <a:p>
            <a:r>
              <a:rPr lang="it-IT" i="1" dirty="0" err="1"/>
              <a:t>Sadeghi</a:t>
            </a:r>
            <a:r>
              <a:rPr lang="it-IT" i="1" dirty="0"/>
              <a:t> </a:t>
            </a:r>
            <a:r>
              <a:rPr lang="it-IT" i="1" dirty="0" err="1"/>
              <a:t>P</a:t>
            </a:r>
            <a:r>
              <a:rPr lang="it-IT" i="1" dirty="0"/>
              <a:t>, Duarte-Bateman D, Ma </a:t>
            </a:r>
            <a:r>
              <a:rPr lang="it-IT" i="1" dirty="0" err="1"/>
              <a:t>W</a:t>
            </a:r>
            <a:r>
              <a:rPr lang="it-IT" i="1" dirty="0"/>
              <a:t>, Khalaf </a:t>
            </a:r>
            <a:r>
              <a:rPr lang="it-IT" i="1" dirty="0" err="1"/>
              <a:t>R</a:t>
            </a:r>
            <a:r>
              <a:rPr lang="it-IT" i="1" dirty="0"/>
              <a:t>, Fodor </a:t>
            </a:r>
            <a:r>
              <a:rPr lang="it-IT" i="1" dirty="0" err="1"/>
              <a:t>R</a:t>
            </a:r>
            <a:r>
              <a:rPr lang="it-IT" i="1" dirty="0"/>
              <a:t>, Pieretti G, Ciccarelli </a:t>
            </a:r>
            <a:r>
              <a:rPr lang="it-IT" i="1" dirty="0" err="1"/>
              <a:t>F</a:t>
            </a:r>
            <a:r>
              <a:rPr lang="it-IT" i="1" dirty="0"/>
              <a:t>, </a:t>
            </a:r>
            <a:r>
              <a:rPr lang="it-IT" i="1" dirty="0" err="1"/>
              <a:t>Harandi</a:t>
            </a:r>
            <a:r>
              <a:rPr lang="it-IT" i="1" dirty="0"/>
              <a:t> H, Cuomo </a:t>
            </a:r>
            <a:r>
              <a:rPr lang="it-IT" i="1" dirty="0" err="1"/>
              <a:t>R</a:t>
            </a:r>
            <a:r>
              <a:rPr lang="it-IT" i="1" dirty="0"/>
              <a:t>. Post-</a:t>
            </a:r>
            <a:r>
              <a:rPr lang="it-IT" i="1" dirty="0" err="1"/>
              <a:t>Bariatric</a:t>
            </a:r>
            <a:r>
              <a:rPr lang="it-IT" i="1" dirty="0"/>
              <a:t> Plastic Surgery: </a:t>
            </a:r>
            <a:r>
              <a:rPr lang="it-IT" i="1" dirty="0" err="1"/>
              <a:t>Abdominoplasty</a:t>
            </a:r>
            <a:r>
              <a:rPr lang="it-IT" i="1" dirty="0"/>
              <a:t>, the State of the Art in Body </a:t>
            </a:r>
            <a:r>
              <a:rPr lang="it-IT" i="1" dirty="0" err="1"/>
              <a:t>Contouring</a:t>
            </a:r>
            <a:r>
              <a:rPr lang="it-IT" i="1" dirty="0"/>
              <a:t>. </a:t>
            </a:r>
            <a:r>
              <a:rPr lang="it-IT" i="1" dirty="0" err="1"/>
              <a:t>J</a:t>
            </a:r>
            <a:r>
              <a:rPr lang="it-IT" i="1" dirty="0"/>
              <a:t> </a:t>
            </a:r>
            <a:r>
              <a:rPr lang="it-IT" i="1" dirty="0" err="1"/>
              <a:t>Clin</a:t>
            </a:r>
            <a:r>
              <a:rPr lang="it-IT" i="1" dirty="0"/>
              <a:t> </a:t>
            </a:r>
            <a:r>
              <a:rPr lang="it-IT" i="1" dirty="0" err="1"/>
              <a:t>Med</a:t>
            </a:r>
            <a:r>
              <a:rPr lang="it-IT" i="1" dirty="0"/>
              <a:t>. 2022 Jul 25;11(15):4315. </a:t>
            </a:r>
            <a:r>
              <a:rPr lang="it-IT" i="1" dirty="0" err="1"/>
              <a:t>doi</a:t>
            </a:r>
            <a:r>
              <a:rPr lang="it-IT" i="1" dirty="0"/>
              <a:t>: 10.3390/jcm11154315. PMID: 35893406; PMCID: PMC9330885</a:t>
            </a:r>
            <a:r>
              <a:rPr lang="it-IT" dirty="0"/>
              <a:t> ) </a:t>
            </a:r>
          </a:p>
          <a:p>
            <a:r>
              <a:rPr lang="it-IT" dirty="0" err="1"/>
              <a:t>Hasanbegovic</a:t>
            </a:r>
            <a:r>
              <a:rPr lang="it-IT" dirty="0"/>
              <a:t> E., </a:t>
            </a:r>
            <a:r>
              <a:rPr lang="it-IT" dirty="0" err="1"/>
              <a:t>Sørensen</a:t>
            </a:r>
            <a:r>
              <a:rPr lang="it-IT" dirty="0"/>
              <a:t> J.A., </a:t>
            </a:r>
            <a:r>
              <a:rPr lang="it-IT" i="1" dirty="0"/>
              <a:t>Journal of Plastic, </a:t>
            </a:r>
            <a:r>
              <a:rPr lang="it-IT" i="1" dirty="0" err="1"/>
              <a:t>Reconstructive</a:t>
            </a:r>
            <a:r>
              <a:rPr lang="it-IT" i="1" dirty="0"/>
              <a:t> &amp; </a:t>
            </a:r>
            <a:r>
              <a:rPr lang="it-IT" i="1" dirty="0" err="1"/>
              <a:t>Aesthetic</a:t>
            </a:r>
            <a:r>
              <a:rPr lang="it-IT" i="1" dirty="0"/>
              <a:t> Surgery</a:t>
            </a:r>
            <a:r>
              <a:rPr lang="it-IT" dirty="0"/>
              <a:t>, 2014; 67(3):295–301 </a:t>
            </a:r>
          </a:p>
          <a:p>
            <a:r>
              <a:rPr lang="it-IT" i="1" dirty="0" err="1"/>
              <a:t>Weimann</a:t>
            </a:r>
            <a:r>
              <a:rPr lang="it-IT" i="1" dirty="0"/>
              <a:t>, </a:t>
            </a:r>
            <a:r>
              <a:rPr lang="it-IT" i="1" dirty="0" err="1"/>
              <a:t>Arved</a:t>
            </a:r>
            <a:r>
              <a:rPr lang="it-IT" i="1" dirty="0"/>
              <a:t> et al. “ESPEN </a:t>
            </a:r>
            <a:r>
              <a:rPr lang="it-IT" i="1" dirty="0" err="1"/>
              <a:t>guideline</a:t>
            </a:r>
            <a:r>
              <a:rPr lang="it-IT" i="1" dirty="0"/>
              <a:t> on clinical </a:t>
            </a:r>
            <a:r>
              <a:rPr lang="it-IT" i="1" dirty="0" err="1"/>
              <a:t>nutrition</a:t>
            </a:r>
            <a:r>
              <a:rPr lang="it-IT" i="1" dirty="0"/>
              <a:t> in surgery - Update 2025.” Clinical </a:t>
            </a:r>
            <a:r>
              <a:rPr lang="it-IT" i="1" dirty="0" err="1"/>
              <a:t>nutrition</a:t>
            </a:r>
            <a:r>
              <a:rPr lang="it-IT" i="1" dirty="0"/>
              <a:t> (</a:t>
            </a:r>
            <a:r>
              <a:rPr lang="it-IT" i="1" dirty="0" err="1"/>
              <a:t>Edinburgh</a:t>
            </a:r>
            <a:r>
              <a:rPr lang="it-IT" i="1" dirty="0"/>
              <a:t>, Scotland), vol. 53 222-261. 3 Sep. 2025, doi:10.1016/j.clnu.2025.08.029</a:t>
            </a:r>
          </a:p>
          <a:p>
            <a:r>
              <a:rPr lang="it-IT" dirty="0" err="1"/>
              <a:t>Cadili</a:t>
            </a:r>
            <a:r>
              <a:rPr lang="it-IT" dirty="0"/>
              <a:t>, Lina et al. “The </a:t>
            </a:r>
            <a:r>
              <a:rPr lang="it-IT" dirty="0" err="1"/>
              <a:t>effect</a:t>
            </a:r>
            <a:r>
              <a:rPr lang="it-IT" dirty="0"/>
              <a:t> of </a:t>
            </a:r>
            <a:r>
              <a:rPr lang="it-IT" dirty="0" err="1"/>
              <a:t>preoperative</a:t>
            </a:r>
            <a:r>
              <a:rPr lang="it-IT" dirty="0"/>
              <a:t> </a:t>
            </a:r>
            <a:r>
              <a:rPr lang="it-IT" dirty="0" err="1"/>
              <a:t>oral</a:t>
            </a:r>
            <a:r>
              <a:rPr lang="it-IT" dirty="0"/>
              <a:t> </a:t>
            </a:r>
            <a:r>
              <a:rPr lang="it-IT" dirty="0" err="1"/>
              <a:t>nutritional</a:t>
            </a:r>
            <a:r>
              <a:rPr lang="it-IT" dirty="0"/>
              <a:t> </a:t>
            </a:r>
            <a:r>
              <a:rPr lang="it-IT" dirty="0" err="1"/>
              <a:t>supplementation</a:t>
            </a:r>
            <a:r>
              <a:rPr lang="it-IT" dirty="0"/>
              <a:t> on </a:t>
            </a:r>
            <a:r>
              <a:rPr lang="it-IT" dirty="0" err="1"/>
              <a:t>surgical</a:t>
            </a:r>
            <a:r>
              <a:rPr lang="it-IT" dirty="0"/>
              <a:t> site </a:t>
            </a:r>
            <a:r>
              <a:rPr lang="it-IT" dirty="0" err="1"/>
              <a:t>infections</a:t>
            </a:r>
            <a:r>
              <a:rPr lang="it-IT" dirty="0"/>
              <a:t> </a:t>
            </a:r>
            <a:r>
              <a:rPr lang="it-IT" dirty="0" err="1"/>
              <a:t>among</a:t>
            </a:r>
            <a:r>
              <a:rPr lang="it-IT" dirty="0"/>
              <a:t> </a:t>
            </a:r>
            <a:r>
              <a:rPr lang="it-IT" dirty="0" err="1"/>
              <a:t>adult</a:t>
            </a:r>
            <a:r>
              <a:rPr lang="it-IT" dirty="0"/>
              <a:t> </a:t>
            </a:r>
            <a:r>
              <a:rPr lang="it-IT" dirty="0" err="1"/>
              <a:t>patients</a:t>
            </a:r>
            <a:r>
              <a:rPr lang="it-IT" dirty="0"/>
              <a:t> </a:t>
            </a:r>
            <a:r>
              <a:rPr lang="it-IT" dirty="0" err="1"/>
              <a:t>undergoing</a:t>
            </a:r>
            <a:r>
              <a:rPr lang="it-IT" dirty="0"/>
              <a:t> </a:t>
            </a:r>
            <a:r>
              <a:rPr lang="it-IT" dirty="0" err="1"/>
              <a:t>elective</a:t>
            </a:r>
            <a:r>
              <a:rPr lang="it-IT" dirty="0"/>
              <a:t> surgery: A </a:t>
            </a:r>
            <a:r>
              <a:rPr lang="it-IT" dirty="0" err="1"/>
              <a:t>systematic</a:t>
            </a:r>
            <a:r>
              <a:rPr lang="it-IT" dirty="0"/>
              <a:t> review and meta-</a:t>
            </a:r>
            <a:r>
              <a:rPr lang="it-IT" dirty="0" err="1"/>
              <a:t>analysis</a:t>
            </a:r>
            <a:r>
              <a:rPr lang="it-IT" dirty="0"/>
              <a:t>.” </a:t>
            </a:r>
            <a:r>
              <a:rPr lang="it-IT" i="1" dirty="0"/>
              <a:t>American journal of surgery</a:t>
            </a:r>
            <a:r>
              <a:rPr lang="it-IT" dirty="0"/>
              <a:t> vol. 226,3 (2023): 330-339. doi:10.1016/j.amjsurg.2023.06.011</a:t>
            </a:r>
          </a:p>
          <a:p>
            <a:r>
              <a:rPr lang="it-IT" dirty="0"/>
              <a:t>Harris, Leonard, and Peter Darby. “</a:t>
            </a:r>
            <a:r>
              <a:rPr lang="it-IT" dirty="0" err="1"/>
              <a:t>Enhanced</a:t>
            </a:r>
            <a:r>
              <a:rPr lang="it-IT" dirty="0"/>
              <a:t> Recovery after </a:t>
            </a:r>
            <a:r>
              <a:rPr lang="it-IT" dirty="0" err="1"/>
              <a:t>Abdominoplasty</a:t>
            </a:r>
            <a:r>
              <a:rPr lang="it-IT" dirty="0"/>
              <a:t> Using </a:t>
            </a:r>
            <a:r>
              <a:rPr lang="it-IT" dirty="0" err="1"/>
              <a:t>Perisurgical</a:t>
            </a:r>
            <a:r>
              <a:rPr lang="it-IT" dirty="0"/>
              <a:t> </a:t>
            </a:r>
            <a:r>
              <a:rPr lang="it-IT" dirty="0" err="1"/>
              <a:t>Nutritional</a:t>
            </a:r>
            <a:r>
              <a:rPr lang="it-IT" dirty="0"/>
              <a:t> </a:t>
            </a:r>
            <a:r>
              <a:rPr lang="it-IT" dirty="0" err="1"/>
              <a:t>Supplementation</a:t>
            </a:r>
            <a:r>
              <a:rPr lang="it-IT" dirty="0"/>
              <a:t>.” </a:t>
            </a:r>
            <a:r>
              <a:rPr lang="it-IT" i="1" dirty="0"/>
              <a:t>Plastic and </a:t>
            </a:r>
            <a:r>
              <a:rPr lang="it-IT" i="1" dirty="0" err="1"/>
              <a:t>reconstructive</a:t>
            </a:r>
            <a:r>
              <a:rPr lang="it-IT" i="1" dirty="0"/>
              <a:t> surgery. Global open</a:t>
            </a:r>
            <a:r>
              <a:rPr lang="it-IT" dirty="0"/>
              <a:t> vol. 8,12 e3314. 22 </a:t>
            </a:r>
            <a:r>
              <a:rPr lang="it-IT" dirty="0" err="1"/>
              <a:t>Dec</a:t>
            </a:r>
            <a:r>
              <a:rPr lang="it-IT" dirty="0"/>
              <a:t>. 2020, doi:10.1097/GOX.0000000000003314</a:t>
            </a:r>
          </a:p>
          <a:p>
            <a:r>
              <a:rPr lang="it-IT" dirty="0" err="1"/>
              <a:t>Haiun</a:t>
            </a:r>
            <a:r>
              <a:rPr lang="it-IT" dirty="0"/>
              <a:t>, Mathieu et al. “</a:t>
            </a:r>
            <a:r>
              <a:rPr lang="it-IT" dirty="0" err="1"/>
              <a:t>Improving</a:t>
            </a:r>
            <a:r>
              <a:rPr lang="it-IT" dirty="0"/>
              <a:t> </a:t>
            </a:r>
            <a:r>
              <a:rPr lang="it-IT" dirty="0" err="1"/>
              <a:t>Abdominal</a:t>
            </a:r>
            <a:r>
              <a:rPr lang="it-IT" dirty="0"/>
              <a:t> Plastic </a:t>
            </a:r>
            <a:r>
              <a:rPr lang="it-IT" dirty="0" err="1"/>
              <a:t>Scars</a:t>
            </a:r>
            <a:r>
              <a:rPr lang="it-IT" dirty="0"/>
              <a:t> with a </a:t>
            </a:r>
            <a:r>
              <a:rPr lang="it-IT" dirty="0" err="1"/>
              <a:t>Dietary</a:t>
            </a:r>
            <a:r>
              <a:rPr lang="it-IT" dirty="0"/>
              <a:t> </a:t>
            </a:r>
            <a:r>
              <a:rPr lang="it-IT" dirty="0" err="1"/>
              <a:t>Supplement</a:t>
            </a:r>
            <a:r>
              <a:rPr lang="it-IT" dirty="0"/>
              <a:t>-A Comparative Study.” </a:t>
            </a:r>
            <a:r>
              <a:rPr lang="it-IT" i="1" dirty="0"/>
              <a:t>Plastic and </a:t>
            </a:r>
            <a:r>
              <a:rPr lang="it-IT" i="1" dirty="0" err="1"/>
              <a:t>reconstructive</a:t>
            </a:r>
            <a:r>
              <a:rPr lang="it-IT" i="1" dirty="0"/>
              <a:t> surgery. Global open</a:t>
            </a:r>
            <a:r>
              <a:rPr lang="it-IT" dirty="0"/>
              <a:t> vol. 6,10 e1907. 4 </a:t>
            </a:r>
            <a:r>
              <a:rPr lang="it-IT" dirty="0" err="1"/>
              <a:t>Oct</a:t>
            </a:r>
            <a:r>
              <a:rPr lang="it-IT" dirty="0"/>
              <a:t>. 2018, doi:10.1097/GOX.0000000000001907</a:t>
            </a:r>
          </a:p>
          <a:p>
            <a:r>
              <a:rPr lang="it-IT" dirty="0"/>
              <a:t>Austin, Ryan E et al. “The Impact of </a:t>
            </a:r>
            <a:r>
              <a:rPr lang="it-IT" dirty="0" err="1"/>
              <a:t>Protein</a:t>
            </a:r>
            <a:r>
              <a:rPr lang="it-IT" dirty="0"/>
              <a:t> </a:t>
            </a:r>
            <a:r>
              <a:rPr lang="it-IT" dirty="0" err="1"/>
              <a:t>Nutritional</a:t>
            </a:r>
            <a:r>
              <a:rPr lang="it-IT" dirty="0"/>
              <a:t> </a:t>
            </a:r>
            <a:r>
              <a:rPr lang="it-IT" dirty="0" err="1"/>
              <a:t>Supplementation</a:t>
            </a:r>
            <a:r>
              <a:rPr lang="it-IT" dirty="0"/>
              <a:t> for Massive Weight Loss </a:t>
            </a:r>
            <a:r>
              <a:rPr lang="it-IT" dirty="0" err="1"/>
              <a:t>Patients</a:t>
            </a:r>
            <a:r>
              <a:rPr lang="it-IT" dirty="0"/>
              <a:t> </a:t>
            </a:r>
            <a:r>
              <a:rPr lang="it-IT" dirty="0" err="1"/>
              <a:t>Undergoing</a:t>
            </a:r>
            <a:r>
              <a:rPr lang="it-IT" dirty="0"/>
              <a:t> </a:t>
            </a:r>
            <a:r>
              <a:rPr lang="it-IT" dirty="0" err="1"/>
              <a:t>Abdominoplasty</a:t>
            </a:r>
            <a:r>
              <a:rPr lang="it-IT" dirty="0"/>
              <a:t>.” </a:t>
            </a:r>
            <a:r>
              <a:rPr lang="it-IT" i="1" dirty="0" err="1"/>
              <a:t>Aesthetic</a:t>
            </a:r>
            <a:r>
              <a:rPr lang="it-IT" i="1" dirty="0"/>
              <a:t> surgery journal</a:t>
            </a:r>
            <a:r>
              <a:rPr lang="it-IT" dirty="0"/>
              <a:t> vol. 36,2 (2016): 204-10. doi:10.1093/</a:t>
            </a:r>
            <a:r>
              <a:rPr lang="it-IT" dirty="0" err="1"/>
              <a:t>asj</a:t>
            </a:r>
            <a:r>
              <a:rPr lang="it-IT" dirty="0"/>
              <a:t>/sjv122</a:t>
            </a:r>
          </a:p>
          <a:p>
            <a:r>
              <a:rPr lang="it-IT" dirty="0" err="1"/>
              <a:t>Naghshineh</a:t>
            </a:r>
            <a:r>
              <a:rPr lang="it-IT" dirty="0"/>
              <a:t>, Nima et al. “</a:t>
            </a:r>
            <a:r>
              <a:rPr lang="it-IT" dirty="0" err="1"/>
              <a:t>Nutritional</a:t>
            </a:r>
            <a:r>
              <a:rPr lang="it-IT" dirty="0"/>
              <a:t> </a:t>
            </a:r>
            <a:r>
              <a:rPr lang="it-IT" dirty="0" err="1"/>
              <a:t>assessment</a:t>
            </a:r>
            <a:r>
              <a:rPr lang="it-IT" dirty="0"/>
              <a:t> of </a:t>
            </a:r>
            <a:r>
              <a:rPr lang="it-IT" dirty="0" err="1"/>
              <a:t>bariatric</a:t>
            </a:r>
            <a:r>
              <a:rPr lang="it-IT" dirty="0"/>
              <a:t> surgery </a:t>
            </a:r>
            <a:r>
              <a:rPr lang="it-IT" dirty="0" err="1"/>
              <a:t>patients</a:t>
            </a:r>
            <a:r>
              <a:rPr lang="it-IT" dirty="0"/>
              <a:t> </a:t>
            </a:r>
            <a:r>
              <a:rPr lang="it-IT" dirty="0" err="1"/>
              <a:t>presenting</a:t>
            </a:r>
            <a:r>
              <a:rPr lang="it-IT" dirty="0"/>
              <a:t> for </a:t>
            </a:r>
            <a:r>
              <a:rPr lang="it-IT" dirty="0" err="1"/>
              <a:t>plastic</a:t>
            </a:r>
            <a:r>
              <a:rPr lang="it-IT" dirty="0"/>
              <a:t> surgery: a </a:t>
            </a:r>
            <a:r>
              <a:rPr lang="it-IT" dirty="0" err="1"/>
              <a:t>prospective</a:t>
            </a:r>
            <a:r>
              <a:rPr lang="it-IT" dirty="0"/>
              <a:t> </a:t>
            </a:r>
            <a:r>
              <a:rPr lang="it-IT" dirty="0" err="1"/>
              <a:t>analysis</a:t>
            </a:r>
            <a:r>
              <a:rPr lang="it-IT" dirty="0"/>
              <a:t>.” </a:t>
            </a:r>
            <a:r>
              <a:rPr lang="it-IT" i="1" dirty="0"/>
              <a:t>Plastic and </a:t>
            </a:r>
            <a:r>
              <a:rPr lang="it-IT" i="1" dirty="0" err="1"/>
              <a:t>reconstructive</a:t>
            </a:r>
            <a:r>
              <a:rPr lang="it-IT" i="1" dirty="0"/>
              <a:t> surgery</a:t>
            </a:r>
            <a:r>
              <a:rPr lang="it-IT" dirty="0"/>
              <a:t> vol. 126,2 (2010): 602-610. doi:10.1097/PRS.0b013e3181de2473</a:t>
            </a:r>
          </a:p>
          <a:p>
            <a:r>
              <a:rPr lang="it-IT" dirty="0" err="1"/>
              <a:t>Makarawung</a:t>
            </a:r>
            <a:r>
              <a:rPr lang="it-IT" dirty="0"/>
              <a:t>, D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S</a:t>
            </a:r>
            <a:r>
              <a:rPr lang="it-IT" dirty="0"/>
              <a:t> et al. “</a:t>
            </a:r>
            <a:r>
              <a:rPr lang="it-IT" dirty="0" err="1"/>
              <a:t>Complications</a:t>
            </a:r>
            <a:r>
              <a:rPr lang="it-IT" dirty="0"/>
              <a:t> in post-</a:t>
            </a:r>
            <a:r>
              <a:rPr lang="it-IT" dirty="0" err="1"/>
              <a:t>bariatric</a:t>
            </a:r>
            <a:r>
              <a:rPr lang="it-IT" dirty="0"/>
              <a:t> body </a:t>
            </a:r>
            <a:r>
              <a:rPr lang="it-IT" dirty="0" err="1"/>
              <a:t>contouring</a:t>
            </a:r>
            <a:r>
              <a:rPr lang="it-IT" dirty="0"/>
              <a:t> surgery </a:t>
            </a:r>
            <a:r>
              <a:rPr lang="it-IT" dirty="0" err="1"/>
              <a:t>using</a:t>
            </a:r>
            <a:r>
              <a:rPr lang="it-IT" dirty="0"/>
              <a:t> a </a:t>
            </a:r>
            <a:r>
              <a:rPr lang="it-IT" dirty="0" err="1"/>
              <a:t>practical</a:t>
            </a:r>
            <a:r>
              <a:rPr lang="it-IT" dirty="0"/>
              <a:t> treatment regime to </a:t>
            </a:r>
            <a:r>
              <a:rPr lang="it-IT" dirty="0" err="1"/>
              <a:t>optimise</a:t>
            </a:r>
            <a:r>
              <a:rPr lang="it-IT" dirty="0"/>
              <a:t> the </a:t>
            </a:r>
            <a:r>
              <a:rPr lang="it-IT" dirty="0" err="1"/>
              <a:t>nutritional</a:t>
            </a:r>
            <a:r>
              <a:rPr lang="it-IT" dirty="0"/>
              <a:t> state.” </a:t>
            </a:r>
            <a:r>
              <a:rPr lang="it-IT" i="1" dirty="0"/>
              <a:t>JPRAS open</a:t>
            </a:r>
            <a:r>
              <a:rPr lang="it-IT" dirty="0"/>
              <a:t> vol. 34 91-102. 29 Jun. 2022, doi:10.1016/j.jpra.2022.06.006</a:t>
            </a:r>
          </a:p>
          <a:p>
            <a:r>
              <a:rPr lang="it-IT" dirty="0" err="1"/>
              <a:t>Stumpfe</a:t>
            </a:r>
            <a:r>
              <a:rPr lang="it-IT" dirty="0"/>
              <a:t>, Maximilian C et al. “Analysis of </a:t>
            </a:r>
            <a:r>
              <a:rPr lang="it-IT" dirty="0" err="1"/>
              <a:t>laboratory</a:t>
            </a:r>
            <a:r>
              <a:rPr lang="it-IT" dirty="0"/>
              <a:t> markers in body </a:t>
            </a:r>
            <a:r>
              <a:rPr lang="it-IT" dirty="0" err="1"/>
              <a:t>contouring</a:t>
            </a:r>
            <a:r>
              <a:rPr lang="it-IT" dirty="0"/>
              <a:t> </a:t>
            </a:r>
            <a:r>
              <a:rPr lang="it-IT" dirty="0" err="1"/>
              <a:t>procedures</a:t>
            </a:r>
            <a:r>
              <a:rPr lang="it-IT" dirty="0"/>
              <a:t> after </a:t>
            </a:r>
            <a:r>
              <a:rPr lang="it-IT" dirty="0" err="1"/>
              <a:t>bariatric</a:t>
            </a:r>
            <a:r>
              <a:rPr lang="it-IT" dirty="0"/>
              <a:t> surgery </a:t>
            </a:r>
            <a:r>
              <a:rPr lang="it-IT" dirty="0" err="1"/>
              <a:t>does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indicate </a:t>
            </a:r>
            <a:r>
              <a:rPr lang="it-IT" dirty="0" err="1"/>
              <a:t>particular</a:t>
            </a:r>
            <a:r>
              <a:rPr lang="it-IT" dirty="0"/>
              <a:t> risks for </a:t>
            </a:r>
            <a:r>
              <a:rPr lang="it-IT" dirty="0" err="1"/>
              <a:t>perioperative</a:t>
            </a:r>
            <a:r>
              <a:rPr lang="it-IT" dirty="0"/>
              <a:t> </a:t>
            </a:r>
            <a:r>
              <a:rPr lang="it-IT" dirty="0" err="1"/>
              <a:t>complications</a:t>
            </a:r>
            <a:r>
              <a:rPr lang="it-IT" dirty="0"/>
              <a:t>.” </a:t>
            </a:r>
            <a:r>
              <a:rPr lang="it-IT" i="1" dirty="0" err="1"/>
              <a:t>Perioperative</a:t>
            </a:r>
            <a:r>
              <a:rPr lang="it-IT" i="1" dirty="0"/>
              <a:t> medicine (London, </a:t>
            </a:r>
            <a:r>
              <a:rPr lang="it-IT" i="1" dirty="0" err="1"/>
              <a:t>England</a:t>
            </a:r>
            <a:r>
              <a:rPr lang="it-IT" i="1" dirty="0"/>
              <a:t>)</a:t>
            </a:r>
            <a:r>
              <a:rPr lang="it-IT" dirty="0"/>
              <a:t> vol. 13,1 63. 27 Jun. 2024, doi:10.1186/s13741-024-00422-7</a:t>
            </a:r>
            <a:endParaRPr lang="it-IT" i="1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1060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BA94A70E-E129-75C6-7479-B78BA499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468" y="339962"/>
            <a:ext cx="9975062" cy="930622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accent1"/>
                </a:solidFill>
                <a:latin typeface="Amasis MT Pro Black" panose="02040A04050005020304" pitchFamily="18" charset="0"/>
              </a:rPr>
              <a:t>BACKGROUND</a:t>
            </a:r>
          </a:p>
        </p:txBody>
      </p:sp>
      <p:sp>
        <p:nvSpPr>
          <p:cNvPr id="6" name="Freccia destra 5">
            <a:extLst>
              <a:ext uri="{FF2B5EF4-FFF2-40B4-BE49-F238E27FC236}">
                <a16:creationId xmlns:a16="http://schemas.microsoft.com/office/drawing/2014/main" id="{BAE68FF9-3933-7BCB-4C85-DF751FD9338D}"/>
              </a:ext>
            </a:extLst>
          </p:cNvPr>
          <p:cNvSpPr/>
          <p:nvPr/>
        </p:nvSpPr>
        <p:spPr>
          <a:xfrm>
            <a:off x="5552795" y="3129597"/>
            <a:ext cx="1147369" cy="93062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 descr="Immagine che contiene testo, schermata, Carattere, Diagramma&#10;&#10;Il contenuto generato dall'IA potrebbe non essere corretto.">
            <a:extLst>
              <a:ext uri="{FF2B5EF4-FFF2-40B4-BE49-F238E27FC236}">
                <a16:creationId xmlns:a16="http://schemas.microsoft.com/office/drawing/2014/main" id="{F67A1E08-9408-D85C-EE48-E958783E88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18" y="1741369"/>
            <a:ext cx="5095721" cy="36676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magine 10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9C5E175D-2D3F-1A09-1AE6-00F4E00EB0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0" y="1761098"/>
            <a:ext cx="5071460" cy="36676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931340C-92BC-2505-059C-7F658059C03D}"/>
              </a:ext>
            </a:extLst>
          </p:cNvPr>
          <p:cNvSpPr txBox="1"/>
          <p:nvPr/>
        </p:nvSpPr>
        <p:spPr>
          <a:xfrm>
            <a:off x="5491836" y="3410242"/>
            <a:ext cx="120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masis MT Pro Black" panose="02040A04050005020304" pitchFamily="18" charset="0"/>
              </a:rPr>
              <a:t>+58,19%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A9F75A0-BAF3-6744-FDAB-2E221ED7FAE6}"/>
              </a:ext>
            </a:extLst>
          </p:cNvPr>
          <p:cNvSpPr txBox="1"/>
          <p:nvPr/>
        </p:nvSpPr>
        <p:spPr>
          <a:xfrm>
            <a:off x="2743808" y="5488023"/>
            <a:ext cx="822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✅ + </a:t>
            </a:r>
            <a:r>
              <a:rPr lang="it-IT" b="1" dirty="0"/>
              <a:t>96% </a:t>
            </a:r>
            <a:r>
              <a:rPr lang="it-IT" dirty="0"/>
              <a:t>pz</a:t>
            </a:r>
            <a:r>
              <a:rPr lang="it-IT" b="1" dirty="0"/>
              <a:t> </a:t>
            </a:r>
            <a:r>
              <a:rPr lang="it-IT" dirty="0"/>
              <a:t>post bariatrici sviluppano </a:t>
            </a:r>
            <a:r>
              <a:rPr lang="it-IT" b="1" dirty="0"/>
              <a:t>lassità cutanea o eccesso di tessuti molli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441961A-F6A9-FEDE-0783-B8BB1CA9ABE5}"/>
              </a:ext>
            </a:extLst>
          </p:cNvPr>
          <p:cNvSpPr txBox="1"/>
          <p:nvPr/>
        </p:nvSpPr>
        <p:spPr>
          <a:xfrm>
            <a:off x="0" y="5899503"/>
            <a:ext cx="123510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i="1" dirty="0" err="1"/>
              <a:t>Sadeghi</a:t>
            </a:r>
            <a:r>
              <a:rPr lang="it-IT" sz="800" i="1" dirty="0"/>
              <a:t> </a:t>
            </a:r>
            <a:r>
              <a:rPr lang="it-IT" sz="800" i="1" dirty="0" err="1"/>
              <a:t>P</a:t>
            </a:r>
            <a:r>
              <a:rPr lang="it-IT" sz="800" i="1" dirty="0"/>
              <a:t>, Duarte-Bateman D, Ma </a:t>
            </a:r>
            <a:r>
              <a:rPr lang="it-IT" sz="800" i="1" dirty="0" err="1"/>
              <a:t>W</a:t>
            </a:r>
            <a:r>
              <a:rPr lang="it-IT" sz="800" i="1" dirty="0"/>
              <a:t>, Khalaf </a:t>
            </a:r>
            <a:r>
              <a:rPr lang="it-IT" sz="800" i="1" dirty="0" err="1"/>
              <a:t>R</a:t>
            </a:r>
            <a:r>
              <a:rPr lang="it-IT" sz="800" i="1" dirty="0"/>
              <a:t>, Fodor </a:t>
            </a:r>
            <a:r>
              <a:rPr lang="it-IT" sz="800" i="1" dirty="0" err="1"/>
              <a:t>R</a:t>
            </a:r>
            <a:r>
              <a:rPr lang="it-IT" sz="800" i="1" dirty="0"/>
              <a:t>, Pieretti G, Ciccarelli </a:t>
            </a:r>
            <a:r>
              <a:rPr lang="it-IT" sz="800" i="1" dirty="0" err="1"/>
              <a:t>F</a:t>
            </a:r>
            <a:r>
              <a:rPr lang="it-IT" sz="800" i="1" dirty="0"/>
              <a:t>, </a:t>
            </a:r>
            <a:r>
              <a:rPr lang="it-IT" sz="800" i="1" dirty="0" err="1"/>
              <a:t>Harandi</a:t>
            </a:r>
            <a:r>
              <a:rPr lang="it-IT" sz="800" i="1" dirty="0"/>
              <a:t> H, Cuomo </a:t>
            </a:r>
            <a:r>
              <a:rPr lang="it-IT" sz="800" i="1" dirty="0" err="1"/>
              <a:t>R</a:t>
            </a:r>
            <a:r>
              <a:rPr lang="it-IT" sz="800" i="1" dirty="0"/>
              <a:t>. Post-</a:t>
            </a:r>
            <a:r>
              <a:rPr lang="it-IT" sz="800" i="1" dirty="0" err="1"/>
              <a:t>Bariatric</a:t>
            </a:r>
            <a:r>
              <a:rPr lang="it-IT" sz="800" i="1" dirty="0"/>
              <a:t> Plastic Surgery: </a:t>
            </a:r>
            <a:r>
              <a:rPr lang="it-IT" sz="800" i="1" dirty="0" err="1"/>
              <a:t>Abdominoplasty</a:t>
            </a:r>
            <a:r>
              <a:rPr lang="it-IT" sz="800" i="1" dirty="0"/>
              <a:t>, the State of the Art in Body </a:t>
            </a:r>
            <a:r>
              <a:rPr lang="it-IT" sz="800" i="1" dirty="0" err="1"/>
              <a:t>Contouring</a:t>
            </a:r>
            <a:r>
              <a:rPr lang="it-IT" sz="800" i="1" dirty="0"/>
              <a:t>. </a:t>
            </a:r>
            <a:r>
              <a:rPr lang="it-IT" sz="800" i="1" dirty="0" err="1"/>
              <a:t>J</a:t>
            </a:r>
            <a:r>
              <a:rPr lang="it-IT" sz="800" i="1" dirty="0"/>
              <a:t> </a:t>
            </a:r>
            <a:r>
              <a:rPr lang="it-IT" sz="800" i="1" dirty="0" err="1"/>
              <a:t>Clin</a:t>
            </a:r>
            <a:r>
              <a:rPr lang="it-IT" sz="800" i="1" dirty="0"/>
              <a:t> </a:t>
            </a:r>
            <a:r>
              <a:rPr lang="it-IT" sz="800" i="1" dirty="0" err="1"/>
              <a:t>Med</a:t>
            </a:r>
            <a:r>
              <a:rPr lang="it-IT" sz="800" i="1" dirty="0"/>
              <a:t>. 2022 Jul 25;11(15):4315. </a:t>
            </a:r>
            <a:r>
              <a:rPr lang="it-IT" sz="800" i="1" dirty="0" err="1"/>
              <a:t>doi</a:t>
            </a:r>
            <a:r>
              <a:rPr lang="it-IT" sz="800" i="1" dirty="0"/>
              <a:t>: 10.3390/jcm11154315. PMID: 35893406; PMCID: PMC9330885</a:t>
            </a:r>
            <a:r>
              <a:rPr lang="it-IT" sz="800" dirty="0"/>
              <a:t> ) </a:t>
            </a:r>
          </a:p>
        </p:txBody>
      </p:sp>
    </p:spTree>
    <p:extLst>
      <p:ext uri="{BB962C8B-B14F-4D97-AF65-F5344CB8AC3E}">
        <p14:creationId xmlns:p14="http://schemas.microsoft.com/office/powerpoint/2010/main" val="329784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4223A-1451-EFD5-C3CF-95C045B87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omo grasso e magro prima e dopo la perdita di peso | Vettore Premium">
            <a:extLst>
              <a:ext uri="{FF2B5EF4-FFF2-40B4-BE49-F238E27FC236}">
                <a16:creationId xmlns:a16="http://schemas.microsoft.com/office/drawing/2014/main" id="{B007D29D-2010-AA8F-2B48-8D2BFC60D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345" y="1270584"/>
            <a:ext cx="4951308" cy="495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ma 15">
            <a:extLst>
              <a:ext uri="{FF2B5EF4-FFF2-40B4-BE49-F238E27FC236}">
                <a16:creationId xmlns:a16="http://schemas.microsoft.com/office/drawing/2014/main" id="{E734CA86-D25E-92B6-2293-2B8346F7D8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514605"/>
              </p:ext>
            </p:extLst>
          </p:nvPr>
        </p:nvGraphicFramePr>
        <p:xfrm>
          <a:off x="-181372" y="2312144"/>
          <a:ext cx="4544908" cy="3537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E26EFFB-F892-6460-EFA1-3FAEAB2D17D4}"/>
              </a:ext>
            </a:extLst>
          </p:cNvPr>
          <p:cNvSpPr txBox="1"/>
          <p:nvPr/>
        </p:nvSpPr>
        <p:spPr>
          <a:xfrm>
            <a:off x="499349" y="1797859"/>
            <a:ext cx="3183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accent1"/>
                </a:solidFill>
                <a:latin typeface="Amasis MT Pro Black" panose="02040A04050005020304" pitchFamily="18" charset="0"/>
              </a:rPr>
              <a:t>Complicanze chirurgiche</a:t>
            </a:r>
            <a:br>
              <a:rPr lang="it-IT" dirty="0">
                <a:solidFill>
                  <a:schemeClr val="accent1"/>
                </a:solidFill>
                <a:latin typeface="Amasis MT Pro Black" panose="02040A04050005020304" pitchFamily="18" charset="0"/>
              </a:rPr>
            </a:br>
            <a:r>
              <a:rPr lang="it-IT" dirty="0">
                <a:solidFill>
                  <a:schemeClr val="accent1"/>
                </a:solidFill>
                <a:latin typeface="Amasis MT Pro Black" panose="02040A04050005020304" pitchFamily="18" charset="0"/>
              </a:rPr>
              <a:t>60-87%</a:t>
            </a:r>
          </a:p>
        </p:txBody>
      </p:sp>
      <p:graphicFrame>
        <p:nvGraphicFramePr>
          <p:cNvPr id="20" name="Diagramma 19">
            <a:extLst>
              <a:ext uri="{FF2B5EF4-FFF2-40B4-BE49-F238E27FC236}">
                <a16:creationId xmlns:a16="http://schemas.microsoft.com/office/drawing/2014/main" id="{1D4F8EE4-F369-2492-BBD3-1C2560C447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9690615"/>
              </p:ext>
            </p:extLst>
          </p:nvPr>
        </p:nvGraphicFramePr>
        <p:xfrm>
          <a:off x="8165252" y="2293992"/>
          <a:ext cx="4000593" cy="3537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00E6774-4677-6AEB-9BD7-D4D030C5CB28}"/>
              </a:ext>
            </a:extLst>
          </p:cNvPr>
          <p:cNvSpPr txBox="1"/>
          <p:nvPr/>
        </p:nvSpPr>
        <p:spPr>
          <a:xfrm>
            <a:off x="8409094" y="1797859"/>
            <a:ext cx="3183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  <a:latin typeface="Amasis MT Pro Black" panose="02040A04050005020304" pitchFamily="18" charset="0"/>
              </a:rPr>
              <a:t>Complicanze nutrizionali</a:t>
            </a:r>
          </a:p>
        </p:txBody>
      </p:sp>
      <p:sp>
        <p:nvSpPr>
          <p:cNvPr id="24" name="Titolo 6">
            <a:extLst>
              <a:ext uri="{FF2B5EF4-FFF2-40B4-BE49-F238E27FC236}">
                <a16:creationId xmlns:a16="http://schemas.microsoft.com/office/drawing/2014/main" id="{A58D4FAE-B84B-27E9-E034-D1CEA2E2F801}"/>
              </a:ext>
            </a:extLst>
          </p:cNvPr>
          <p:cNvSpPr txBox="1">
            <a:spLocks/>
          </p:cNvSpPr>
          <p:nvPr/>
        </p:nvSpPr>
        <p:spPr>
          <a:xfrm>
            <a:off x="1108468" y="339962"/>
            <a:ext cx="9975062" cy="93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solidFill>
                  <a:schemeClr val="accent1"/>
                </a:solidFill>
                <a:latin typeface="Amasis MT Pro Black" panose="02040A04050005020304" pitchFamily="18" charset="0"/>
              </a:rPr>
              <a:t>BACKGROUND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533D8AD-079D-F7A4-48B4-09C1E6D86BFE}"/>
              </a:ext>
            </a:extLst>
          </p:cNvPr>
          <p:cNvSpPr txBox="1"/>
          <p:nvPr/>
        </p:nvSpPr>
        <p:spPr>
          <a:xfrm>
            <a:off x="283779" y="5849517"/>
            <a:ext cx="8560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/>
              <a:t>Hasanbegovic</a:t>
            </a:r>
            <a:r>
              <a:rPr lang="it-IT" sz="1200" dirty="0"/>
              <a:t> E., </a:t>
            </a:r>
            <a:r>
              <a:rPr lang="it-IT" sz="1200" dirty="0" err="1"/>
              <a:t>Sørensen</a:t>
            </a:r>
            <a:r>
              <a:rPr lang="it-IT" sz="1200" dirty="0"/>
              <a:t> J.A., </a:t>
            </a:r>
            <a:r>
              <a:rPr lang="it-IT" sz="1200" i="1" dirty="0"/>
              <a:t>Journal of Plastic, </a:t>
            </a:r>
            <a:r>
              <a:rPr lang="it-IT" sz="1200" i="1" dirty="0" err="1"/>
              <a:t>Reconstructive</a:t>
            </a:r>
            <a:r>
              <a:rPr lang="it-IT" sz="1200" i="1" dirty="0"/>
              <a:t> &amp; </a:t>
            </a:r>
            <a:r>
              <a:rPr lang="it-IT" sz="1200" i="1" dirty="0" err="1"/>
              <a:t>Aesthetic</a:t>
            </a:r>
            <a:r>
              <a:rPr lang="it-IT" sz="1200" i="1" dirty="0"/>
              <a:t> Surgery</a:t>
            </a:r>
            <a:r>
              <a:rPr lang="it-IT" sz="1200" dirty="0"/>
              <a:t>, 2014; 67(3):295–301 </a:t>
            </a:r>
          </a:p>
        </p:txBody>
      </p:sp>
    </p:spTree>
    <p:extLst>
      <p:ext uri="{BB962C8B-B14F-4D97-AF65-F5344CB8AC3E}">
        <p14:creationId xmlns:p14="http://schemas.microsoft.com/office/powerpoint/2010/main" val="3392918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6E78F-AB91-D1C9-E12F-07B74BE51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C069445-E340-9842-3013-FD2CCEB95E14}"/>
              </a:ext>
            </a:extLst>
          </p:cNvPr>
          <p:cNvSpPr txBox="1"/>
          <p:nvPr/>
        </p:nvSpPr>
        <p:spPr>
          <a:xfrm>
            <a:off x="0" y="587672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/>
              <a:t>Fonte: </a:t>
            </a:r>
            <a:r>
              <a:rPr lang="it-IT" sz="1000" i="1" dirty="0" err="1"/>
              <a:t>Weimann</a:t>
            </a:r>
            <a:r>
              <a:rPr lang="it-IT" sz="1000" i="1" dirty="0"/>
              <a:t>, </a:t>
            </a:r>
            <a:r>
              <a:rPr lang="it-IT" sz="1000" i="1" dirty="0" err="1"/>
              <a:t>Arved</a:t>
            </a:r>
            <a:r>
              <a:rPr lang="it-IT" sz="1000" i="1" dirty="0"/>
              <a:t> et al. “ESPEN </a:t>
            </a:r>
            <a:r>
              <a:rPr lang="it-IT" sz="1000" i="1" dirty="0" err="1"/>
              <a:t>guideline</a:t>
            </a:r>
            <a:r>
              <a:rPr lang="it-IT" sz="1000" i="1" dirty="0"/>
              <a:t> on clinical </a:t>
            </a:r>
            <a:r>
              <a:rPr lang="it-IT" sz="1000" i="1" dirty="0" err="1"/>
              <a:t>nutrition</a:t>
            </a:r>
            <a:r>
              <a:rPr lang="it-IT" sz="1000" i="1" dirty="0"/>
              <a:t> in surgery - Update 2025.” Clinical </a:t>
            </a:r>
            <a:r>
              <a:rPr lang="it-IT" sz="1000" i="1" dirty="0" err="1"/>
              <a:t>nutrition</a:t>
            </a:r>
            <a:r>
              <a:rPr lang="it-IT" sz="1000" i="1" dirty="0"/>
              <a:t> (</a:t>
            </a:r>
            <a:r>
              <a:rPr lang="it-IT" sz="1000" i="1" dirty="0" err="1"/>
              <a:t>Edinburgh</a:t>
            </a:r>
            <a:r>
              <a:rPr lang="it-IT" sz="1000" i="1" dirty="0"/>
              <a:t>, Scotland), vol. 53 222-261. 3 Sep. 2025, doi:10.1016/j.clnu.2025.08.029</a:t>
            </a:r>
          </a:p>
          <a:p>
            <a:endParaRPr lang="it-IT" i="1" dirty="0"/>
          </a:p>
        </p:txBody>
      </p:sp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B71F240D-5996-6BA2-BAAC-65FB0EF4D3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089579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olo 6">
            <a:extLst>
              <a:ext uri="{FF2B5EF4-FFF2-40B4-BE49-F238E27FC236}">
                <a16:creationId xmlns:a16="http://schemas.microsoft.com/office/drawing/2014/main" id="{5A2328F9-31AD-BFDD-5FF3-3C91367BE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468" y="339962"/>
            <a:ext cx="9975062" cy="930622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accent1"/>
                </a:solidFill>
                <a:latin typeface="Amasis MT Pro Black" panose="02040A04050005020304" pitchFamily="18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091753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4AA05-0EF0-1B63-0546-FACE80688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843A27C2-29AC-0606-3B20-A1742046AF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7504892"/>
              </p:ext>
            </p:extLst>
          </p:nvPr>
        </p:nvGraphicFramePr>
        <p:xfrm>
          <a:off x="3319792" y="1737360"/>
          <a:ext cx="10482130" cy="4010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083C046D-F23E-ADE2-C0EA-B991D11A8D1F}"/>
              </a:ext>
            </a:extLst>
          </p:cNvPr>
          <p:cNvSpPr txBox="1"/>
          <p:nvPr/>
        </p:nvSpPr>
        <p:spPr>
          <a:xfrm>
            <a:off x="964513" y="1737360"/>
            <a:ext cx="5500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1"/>
                </a:solidFill>
                <a:latin typeface="Amasis MT Pro Black" panose="02040A04050005020304" pitchFamily="18" charset="0"/>
              </a:rPr>
              <a:t>Cosa dice la letteratura circa il ruolo della nutrizione nella chirurgia plastica ricostruttiva?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B45663C-0E40-546F-17DE-6300B36A6F87}"/>
              </a:ext>
            </a:extLst>
          </p:cNvPr>
          <p:cNvSpPr txBox="1"/>
          <p:nvPr/>
        </p:nvSpPr>
        <p:spPr>
          <a:xfrm>
            <a:off x="1747735" y="3566369"/>
            <a:ext cx="4348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accent1"/>
                </a:solidFill>
                <a:latin typeface="Amasis MT Pro Black" panose="02040A04050005020304" pitchFamily="18" charset="0"/>
              </a:rPr>
              <a:t>Pochi studi con evidenze preliminari e di bassa qualità  </a:t>
            </a:r>
            <a:r>
              <a:rPr lang="it-IT" sz="2000" b="1" dirty="0">
                <a:solidFill>
                  <a:schemeClr val="accent1"/>
                </a:solidFill>
                <a:latin typeface="Amasis MT Pro Black" panose="02040A04050005020304" pitchFamily="18" charset="0"/>
                <a:sym typeface="Wingdings" panose="05000000000000000000" pitchFamily="2" charset="2"/>
              </a:rPr>
              <a:t></a:t>
            </a:r>
            <a:endParaRPr lang="it-IT" sz="2000" b="1" dirty="0">
              <a:solidFill>
                <a:schemeClr val="accent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3" name="Titolo 6">
            <a:extLst>
              <a:ext uri="{FF2B5EF4-FFF2-40B4-BE49-F238E27FC236}">
                <a16:creationId xmlns:a16="http://schemas.microsoft.com/office/drawing/2014/main" id="{6D8FDAE1-A645-D4CE-0DEA-34F1AEF27F14}"/>
              </a:ext>
            </a:extLst>
          </p:cNvPr>
          <p:cNvSpPr txBox="1">
            <a:spLocks/>
          </p:cNvSpPr>
          <p:nvPr/>
        </p:nvSpPr>
        <p:spPr>
          <a:xfrm>
            <a:off x="1108469" y="169435"/>
            <a:ext cx="9975062" cy="93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solidFill>
                  <a:schemeClr val="accent1"/>
                </a:solidFill>
                <a:latin typeface="Amasis MT Pro Black" panose="02040A04050005020304" pitchFamily="18" charset="0"/>
              </a:rPr>
              <a:t>STATO DELL’ARTE</a:t>
            </a:r>
          </a:p>
        </p:txBody>
      </p:sp>
    </p:spTree>
    <p:extLst>
      <p:ext uri="{BB962C8B-B14F-4D97-AF65-F5344CB8AC3E}">
        <p14:creationId xmlns:p14="http://schemas.microsoft.com/office/powerpoint/2010/main" val="4099629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6">
            <a:extLst>
              <a:ext uri="{FF2B5EF4-FFF2-40B4-BE49-F238E27FC236}">
                <a16:creationId xmlns:a16="http://schemas.microsoft.com/office/drawing/2014/main" id="{6EB3292C-FE10-91C0-02BE-412AF2C3FA0C}"/>
              </a:ext>
            </a:extLst>
          </p:cNvPr>
          <p:cNvSpPr txBox="1">
            <a:spLocks/>
          </p:cNvSpPr>
          <p:nvPr/>
        </p:nvSpPr>
        <p:spPr>
          <a:xfrm>
            <a:off x="1108469" y="169435"/>
            <a:ext cx="9975062" cy="93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solidFill>
                  <a:schemeClr val="accent1"/>
                </a:solidFill>
                <a:latin typeface="Amasis MT Pro Black" panose="02040A04050005020304" pitchFamily="18" charset="0"/>
              </a:rPr>
              <a:t>METANALISI</a:t>
            </a:r>
          </a:p>
        </p:txBody>
      </p:sp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8660ED93-6FB4-D819-4701-BD0C90D589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6709231"/>
              </p:ext>
            </p:extLst>
          </p:nvPr>
        </p:nvGraphicFramePr>
        <p:xfrm>
          <a:off x="5324912" y="1921099"/>
          <a:ext cx="6481007" cy="3407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Segnaposto contenuto 4" descr="Immagine che contiene testo, schermata, Sito Web, Carattere&#10;&#10;Il contenuto generato dall'IA potrebbe non essere corretto.">
            <a:extLst>
              <a:ext uri="{FF2B5EF4-FFF2-40B4-BE49-F238E27FC236}">
                <a16:creationId xmlns:a16="http://schemas.microsoft.com/office/drawing/2014/main" id="{1901F6D6-B477-277C-A3D1-09F8E58FE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1" y="1734054"/>
            <a:ext cx="4783254" cy="3932625"/>
          </a:xfrm>
        </p:spPr>
      </p:pic>
      <p:sp>
        <p:nvSpPr>
          <p:cNvPr id="13" name="Ovale 12">
            <a:extLst>
              <a:ext uri="{FF2B5EF4-FFF2-40B4-BE49-F238E27FC236}">
                <a16:creationId xmlns:a16="http://schemas.microsoft.com/office/drawing/2014/main" id="{3FA2F002-A6BB-8638-E444-B09385156DF9}"/>
              </a:ext>
            </a:extLst>
          </p:cNvPr>
          <p:cNvSpPr/>
          <p:nvPr/>
        </p:nvSpPr>
        <p:spPr>
          <a:xfrm>
            <a:off x="1695688" y="5071121"/>
            <a:ext cx="3473647" cy="5929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5764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E721E9B8-3C18-FECD-83F6-6EFE383C5D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264003"/>
              </p:ext>
            </p:extLst>
          </p:nvPr>
        </p:nvGraphicFramePr>
        <p:xfrm>
          <a:off x="1308431" y="1100057"/>
          <a:ext cx="9893550" cy="4937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97850">
                  <a:extLst>
                    <a:ext uri="{9D8B030D-6E8A-4147-A177-3AD203B41FA5}">
                      <a16:colId xmlns:a16="http://schemas.microsoft.com/office/drawing/2014/main" val="569399646"/>
                    </a:ext>
                  </a:extLst>
                </a:gridCol>
                <a:gridCol w="3297850">
                  <a:extLst>
                    <a:ext uri="{9D8B030D-6E8A-4147-A177-3AD203B41FA5}">
                      <a16:colId xmlns:a16="http://schemas.microsoft.com/office/drawing/2014/main" val="663821000"/>
                    </a:ext>
                  </a:extLst>
                </a:gridCol>
                <a:gridCol w="3297850">
                  <a:extLst>
                    <a:ext uri="{9D8B030D-6E8A-4147-A177-3AD203B41FA5}">
                      <a16:colId xmlns:a16="http://schemas.microsoft.com/office/drawing/2014/main" val="598226556"/>
                    </a:ext>
                  </a:extLst>
                </a:gridCol>
              </a:tblGrid>
              <a:tr h="265007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badi" panose="020B0604020104020204" pitchFamily="34" charset="0"/>
                        </a:rPr>
                        <a:t>TITOLO</a:t>
                      </a:r>
                    </a:p>
                  </a:txBody>
                  <a:tcPr>
                    <a:solidFill>
                      <a:srgbClr val="E791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badi" panose="020B0604020104020204" pitchFamily="34" charset="0"/>
                        </a:rPr>
                        <a:t>TIPOLOGIA</a:t>
                      </a:r>
                    </a:p>
                  </a:txBody>
                  <a:tcPr>
                    <a:solidFill>
                      <a:srgbClr val="E791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badi" panose="020B0604020104020204" pitchFamily="34" charset="0"/>
                        </a:rPr>
                        <a:t>RISULTATI/CONCLUSIONI</a:t>
                      </a:r>
                    </a:p>
                  </a:txBody>
                  <a:tcPr>
                    <a:solidFill>
                      <a:srgbClr val="E791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70835"/>
                  </a:ext>
                </a:extLst>
              </a:tr>
              <a:tr h="2227792">
                <a:tc>
                  <a:txBody>
                    <a:bodyPr/>
                    <a:lstStyle/>
                    <a:p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</a:rPr>
                        <a:t>Enhanced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</a:rPr>
                        <a:t> Recovery after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</a:rPr>
                        <a:t>Abdominoplasty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</a:rPr>
                        <a:t> Using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</a:rPr>
                        <a:t>Perisurgical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</a:rPr>
                        <a:t>Nutritional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</a:rPr>
                        <a:t>Supplementation</a:t>
                      </a:r>
                      <a:r>
                        <a:rPr lang="it-IT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endParaRPr lang="it-IT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rgbClr val="EFC3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</a:rPr>
                        <a:t>Studio clinico controllato non randomizzato</a:t>
                      </a:r>
                      <a:r>
                        <a:rPr lang="it-IT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endParaRPr lang="it-IT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rgbClr val="EFC3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</a:rPr>
                        <a:t>Supplementazione (arginina, glutammina,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</a:rPr>
                        <a:t>vit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</a:rPr>
                        <a:t> C, ecc.) → ↓40% oppiacei, ↓ 48 % drenaggi, recupero più rapido.</a:t>
                      </a:r>
                    </a:p>
                    <a:p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</a:rPr>
                        <a:t> </a:t>
                      </a:r>
                    </a:p>
                    <a:p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</a:rPr>
                        <a:t>Dati non traslabili su popolazione generale perché campione solo femminile</a:t>
                      </a:r>
                      <a:r>
                        <a:rPr lang="it-IT" b="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endParaRPr lang="it-IT" b="0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rgbClr val="EFC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524690"/>
                  </a:ext>
                </a:extLst>
              </a:tr>
              <a:tr h="1693122">
                <a:tc>
                  <a:txBody>
                    <a:bodyPr/>
                    <a:lstStyle/>
                    <a:p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</a:rPr>
                        <a:t>Improving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</a:rPr>
                        <a:t>Abdominal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</a:rPr>
                        <a:t> Plastic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</a:rPr>
                        <a:t>Scars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</a:rPr>
                        <a:t> with a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</a:rPr>
                        <a:t>Dietary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</a:rPr>
                        <a:t>Supplement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</a:rPr>
                        <a:t>—A Comparative Study</a:t>
                      </a:r>
                      <a:r>
                        <a:rPr lang="it-IT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endParaRPr lang="it-IT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rgbClr val="F9EFA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</a:rPr>
                        <a:t>RCT randomizzato controllato</a:t>
                      </a:r>
                      <a:r>
                        <a:rPr lang="it-IT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endParaRPr lang="it-IT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rgbClr val="F9EF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</a:rPr>
                        <a:t>Supplemento (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</a:rPr>
                        <a:t>Celergen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</a:rPr>
                        <a:t>, selenio, collagene, Q10…) -&gt; ↓tempo di guarigione (24 vs 34 gg);  migliore qualità delle cicatrici (POSAS) -&gt; basso potere statistico x campione ridotto (studio pilota)</a:t>
                      </a:r>
                    </a:p>
                    <a:p>
                      <a:endParaRPr lang="it-IT" b="0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rgbClr val="F9E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476897"/>
                  </a:ext>
                </a:extLst>
              </a:tr>
            </a:tbl>
          </a:graphicData>
        </a:graphic>
      </p:graphicFrame>
      <p:sp>
        <p:nvSpPr>
          <p:cNvPr id="3" name="Titolo 6">
            <a:extLst>
              <a:ext uri="{FF2B5EF4-FFF2-40B4-BE49-F238E27FC236}">
                <a16:creationId xmlns:a16="http://schemas.microsoft.com/office/drawing/2014/main" id="{B1070176-C0EA-47DF-70C3-658112B29BCE}"/>
              </a:ext>
            </a:extLst>
          </p:cNvPr>
          <p:cNvSpPr txBox="1">
            <a:spLocks/>
          </p:cNvSpPr>
          <p:nvPr/>
        </p:nvSpPr>
        <p:spPr>
          <a:xfrm>
            <a:off x="1108469" y="169435"/>
            <a:ext cx="9975062" cy="93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solidFill>
                  <a:schemeClr val="accent1"/>
                </a:solidFill>
                <a:latin typeface="Amasis MT Pro Black" panose="02040A04050005020304" pitchFamily="18" charset="0"/>
              </a:rPr>
              <a:t>TRIAL CLINICI</a:t>
            </a:r>
          </a:p>
        </p:txBody>
      </p:sp>
    </p:spTree>
    <p:extLst>
      <p:ext uri="{BB962C8B-B14F-4D97-AF65-F5344CB8AC3E}">
        <p14:creationId xmlns:p14="http://schemas.microsoft.com/office/powerpoint/2010/main" val="2465787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testo, schermata, software, Pagina Web&#10;&#10;Il contenuto generato dall'IA potrebbe non essere corretto.">
            <a:extLst>
              <a:ext uri="{FF2B5EF4-FFF2-40B4-BE49-F238E27FC236}">
                <a16:creationId xmlns:a16="http://schemas.microsoft.com/office/drawing/2014/main" id="{EC33EFE9-354D-03C8-BA7E-EFC98D7A3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6" t="11617" r="9677" b="13415"/>
          <a:stretch>
            <a:fillRect/>
          </a:stretch>
        </p:blipFill>
        <p:spPr>
          <a:xfrm>
            <a:off x="0" y="1884088"/>
            <a:ext cx="6286577" cy="4244586"/>
          </a:xfrm>
        </p:spPr>
      </p:pic>
      <p:pic>
        <p:nvPicPr>
          <p:cNvPr id="7" name="Immagine 6" descr="Immagine che contiene testo, schermata, software, Pagina Web&#10;&#10;Il contenuto generato dall'IA potrebbe non essere corretto.">
            <a:extLst>
              <a:ext uri="{FF2B5EF4-FFF2-40B4-BE49-F238E27FC236}">
                <a16:creationId xmlns:a16="http://schemas.microsoft.com/office/drawing/2014/main" id="{67BB4BA1-A964-4967-5EFD-B489148B0F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7" t="9412" r="11765" b="13725"/>
          <a:stretch>
            <a:fillRect/>
          </a:stretch>
        </p:blipFill>
        <p:spPr>
          <a:xfrm>
            <a:off x="6286577" y="1884088"/>
            <a:ext cx="5562599" cy="416769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BBABEFE-3878-C48E-44A9-4DC4334B1239}"/>
              </a:ext>
            </a:extLst>
          </p:cNvPr>
          <p:cNvSpPr txBox="1"/>
          <p:nvPr/>
        </p:nvSpPr>
        <p:spPr>
          <a:xfrm>
            <a:off x="1108469" y="1012865"/>
            <a:ext cx="109006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i="1" dirty="0" err="1"/>
              <a:t>Baranwal</a:t>
            </a:r>
            <a:r>
              <a:rPr lang="it-IT" i="1" dirty="0"/>
              <a:t>, N., Gong, </a:t>
            </a:r>
            <a:r>
              <a:rPr lang="it-IT" i="1" dirty="0" err="1"/>
              <a:t>J</a:t>
            </a:r>
            <a:r>
              <a:rPr lang="it-IT" i="1" dirty="0"/>
              <a:t>. H., </a:t>
            </a:r>
            <a:r>
              <a:rPr lang="it-IT" i="1" dirty="0" err="1"/>
              <a:t>Arnoff</a:t>
            </a:r>
            <a:r>
              <a:rPr lang="it-IT" i="1" dirty="0"/>
              <a:t>, T. E., &amp; </a:t>
            </a:r>
            <a:r>
              <a:rPr lang="it-IT" i="1" dirty="0" err="1"/>
              <a:t>Mehrzad</a:t>
            </a:r>
            <a:r>
              <a:rPr lang="it-IT" i="1" dirty="0"/>
              <a:t>, </a:t>
            </a:r>
            <a:r>
              <a:rPr lang="it-IT" i="1" dirty="0" err="1"/>
              <a:t>R</a:t>
            </a:r>
            <a:r>
              <a:rPr lang="it-IT" i="1" dirty="0"/>
              <a:t>. (2024). The </a:t>
            </a:r>
            <a:r>
              <a:rPr lang="it-IT" i="1" dirty="0" err="1"/>
              <a:t>role</a:t>
            </a:r>
            <a:r>
              <a:rPr lang="it-IT" i="1" dirty="0"/>
              <a:t> and management of </a:t>
            </a:r>
            <a:r>
              <a:rPr lang="it-IT" i="1" dirty="0" err="1"/>
              <a:t>vitamin</a:t>
            </a:r>
            <a:r>
              <a:rPr lang="it-IT" i="1" dirty="0"/>
              <a:t> </a:t>
            </a:r>
            <a:r>
              <a:rPr lang="it-IT" i="1" dirty="0" err="1"/>
              <a:t>supplementation</a:t>
            </a:r>
            <a:r>
              <a:rPr lang="it-IT" i="1" dirty="0"/>
              <a:t> in </a:t>
            </a:r>
            <a:r>
              <a:rPr lang="it-IT" i="1" dirty="0" err="1"/>
              <a:t>plastic</a:t>
            </a:r>
            <a:r>
              <a:rPr lang="it-IT" i="1" dirty="0"/>
              <a:t> surgery </a:t>
            </a:r>
            <a:r>
              <a:rPr lang="it-IT" i="1" dirty="0" err="1"/>
              <a:t>patients</a:t>
            </a:r>
            <a:r>
              <a:rPr lang="it-IT" i="1" dirty="0"/>
              <a:t>: A </a:t>
            </a:r>
            <a:r>
              <a:rPr lang="it-IT" i="1" dirty="0" err="1"/>
              <a:t>comprehensive</a:t>
            </a:r>
            <a:r>
              <a:rPr lang="it-IT" i="1" dirty="0"/>
              <a:t> review. </a:t>
            </a:r>
            <a:r>
              <a:rPr lang="it-IT" i="1" dirty="0" err="1"/>
              <a:t>European</a:t>
            </a:r>
            <a:r>
              <a:rPr lang="it-IT" i="1" dirty="0"/>
              <a:t> Journal of Plastic Surgery, 47(1), 22.</a:t>
            </a:r>
          </a:p>
        </p:txBody>
      </p:sp>
      <p:sp>
        <p:nvSpPr>
          <p:cNvPr id="6" name="Titolo 6">
            <a:extLst>
              <a:ext uri="{FF2B5EF4-FFF2-40B4-BE49-F238E27FC236}">
                <a16:creationId xmlns:a16="http://schemas.microsoft.com/office/drawing/2014/main" id="{FCA0045F-6988-D103-5A21-DED4D68EBCEC}"/>
              </a:ext>
            </a:extLst>
          </p:cNvPr>
          <p:cNvSpPr txBox="1">
            <a:spLocks/>
          </p:cNvSpPr>
          <p:nvPr/>
        </p:nvSpPr>
        <p:spPr>
          <a:xfrm>
            <a:off x="1108469" y="169435"/>
            <a:ext cx="9975062" cy="93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solidFill>
                  <a:schemeClr val="accent1"/>
                </a:solidFill>
                <a:latin typeface="Amasis MT Pro Black" panose="02040A04050005020304" pitchFamily="18" charset="0"/>
              </a:rPr>
              <a:t>NARRATIVE REWIEW</a:t>
            </a:r>
          </a:p>
        </p:txBody>
      </p:sp>
    </p:spTree>
    <p:extLst>
      <p:ext uri="{BB962C8B-B14F-4D97-AF65-F5344CB8AC3E}">
        <p14:creationId xmlns:p14="http://schemas.microsoft.com/office/powerpoint/2010/main" val="1823978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testo, documento, menu, schermata&#10;&#10;Il contenuto generato dall'IA potrebbe non essere corretto.">
            <a:extLst>
              <a:ext uri="{FF2B5EF4-FFF2-40B4-BE49-F238E27FC236}">
                <a16:creationId xmlns:a16="http://schemas.microsoft.com/office/drawing/2014/main" id="{33C7C897-704E-EC78-C37A-824FA2CAF0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18"/>
          <a:stretch>
            <a:fillRect/>
          </a:stretch>
        </p:blipFill>
        <p:spPr>
          <a:xfrm>
            <a:off x="6351840" y="2164080"/>
            <a:ext cx="5700411" cy="3184730"/>
          </a:xfr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6CAF8E2-8C56-DFBD-7727-DB11E189839B}"/>
              </a:ext>
            </a:extLst>
          </p:cNvPr>
          <p:cNvSpPr txBox="1"/>
          <p:nvPr/>
        </p:nvSpPr>
        <p:spPr>
          <a:xfrm>
            <a:off x="1108469" y="1086380"/>
            <a:ext cx="10625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1" dirty="0" err="1">
                <a:solidFill>
                  <a:srgbClr val="212121"/>
                </a:solidFill>
                <a:effectLst/>
                <a:latin typeface="system-ui"/>
              </a:rPr>
              <a:t>Toninello</a:t>
            </a:r>
            <a:r>
              <a:rPr lang="it-IT" b="0" i="1" dirty="0">
                <a:solidFill>
                  <a:srgbClr val="212121"/>
                </a:solidFill>
                <a:effectLst/>
                <a:latin typeface="system-ui"/>
              </a:rPr>
              <a:t>, Paolo et al. “</a:t>
            </a:r>
            <a:r>
              <a:rPr lang="it-IT" b="0" i="1" dirty="0" err="1">
                <a:solidFill>
                  <a:srgbClr val="212121"/>
                </a:solidFill>
                <a:effectLst/>
                <a:latin typeface="system-ui"/>
              </a:rPr>
              <a:t>Nutritional</a:t>
            </a:r>
            <a:r>
              <a:rPr lang="it-IT" b="0" i="1" dirty="0">
                <a:solidFill>
                  <a:srgbClr val="212121"/>
                </a:solidFill>
                <a:effectLst/>
                <a:latin typeface="system-ui"/>
              </a:rPr>
              <a:t> Support for </a:t>
            </a:r>
            <a:r>
              <a:rPr lang="it-IT" b="0" i="1" dirty="0" err="1">
                <a:solidFill>
                  <a:srgbClr val="212121"/>
                </a:solidFill>
                <a:effectLst/>
                <a:latin typeface="system-ui"/>
              </a:rPr>
              <a:t>Bariatric</a:t>
            </a:r>
            <a:r>
              <a:rPr lang="it-IT" b="0" i="1" dirty="0">
                <a:solidFill>
                  <a:srgbClr val="212121"/>
                </a:solidFill>
                <a:effectLst/>
                <a:latin typeface="system-ui"/>
              </a:rPr>
              <a:t> Surgery </a:t>
            </a:r>
            <a:r>
              <a:rPr lang="it-IT" b="0" i="1" dirty="0" err="1">
                <a:solidFill>
                  <a:srgbClr val="212121"/>
                </a:solidFill>
                <a:effectLst/>
                <a:latin typeface="system-ui"/>
              </a:rPr>
              <a:t>Patients</a:t>
            </a:r>
            <a:r>
              <a:rPr lang="it-IT" b="0" i="1" dirty="0">
                <a:solidFill>
                  <a:srgbClr val="212121"/>
                </a:solidFill>
                <a:effectLst/>
                <a:latin typeface="system-ui"/>
              </a:rPr>
              <a:t>: The </a:t>
            </a:r>
            <a:r>
              <a:rPr lang="it-IT" b="0" i="1" dirty="0" err="1">
                <a:solidFill>
                  <a:srgbClr val="212121"/>
                </a:solidFill>
                <a:effectLst/>
                <a:latin typeface="system-ui"/>
              </a:rPr>
              <a:t>Skin</a:t>
            </a:r>
            <a:r>
              <a:rPr lang="it-IT" b="0" i="1" dirty="0">
                <a:solidFill>
                  <a:srgbClr val="212121"/>
                </a:solidFill>
                <a:effectLst/>
                <a:latin typeface="system-ui"/>
              </a:rPr>
              <a:t> </a:t>
            </a:r>
            <a:r>
              <a:rPr lang="it-IT" b="0" i="1" dirty="0" err="1">
                <a:solidFill>
                  <a:srgbClr val="212121"/>
                </a:solidFill>
                <a:effectLst/>
                <a:latin typeface="system-ui"/>
              </a:rPr>
              <a:t>beyond</a:t>
            </a:r>
            <a:r>
              <a:rPr lang="it-IT" b="0" i="1" dirty="0">
                <a:solidFill>
                  <a:srgbClr val="212121"/>
                </a:solidFill>
                <a:effectLst/>
                <a:latin typeface="system-ui"/>
              </a:rPr>
              <a:t> the </a:t>
            </a:r>
            <a:r>
              <a:rPr lang="it-IT" b="0" i="1" dirty="0" err="1">
                <a:solidFill>
                  <a:srgbClr val="212121"/>
                </a:solidFill>
                <a:effectLst/>
                <a:latin typeface="system-ui"/>
              </a:rPr>
              <a:t>Fat</a:t>
            </a:r>
            <a:r>
              <a:rPr lang="it-IT" b="0" i="1" dirty="0">
                <a:solidFill>
                  <a:srgbClr val="212121"/>
                </a:solidFill>
                <a:effectLst/>
                <a:latin typeface="system-ui"/>
              </a:rPr>
              <a:t>.” </a:t>
            </a:r>
            <a:r>
              <a:rPr lang="it-IT" b="0" i="1" dirty="0" err="1">
                <a:solidFill>
                  <a:srgbClr val="212121"/>
                </a:solidFill>
                <a:effectLst/>
                <a:latin typeface="system-ui"/>
              </a:rPr>
              <a:t>Nutrients</a:t>
            </a:r>
            <a:r>
              <a:rPr lang="it-IT" b="0" i="1" dirty="0">
                <a:solidFill>
                  <a:srgbClr val="212121"/>
                </a:solidFill>
                <a:effectLst/>
                <a:latin typeface="system-ui"/>
              </a:rPr>
              <a:t> vol. 13,5 1565. 6 </a:t>
            </a:r>
            <a:r>
              <a:rPr lang="it-IT" b="0" i="1" dirty="0" err="1">
                <a:solidFill>
                  <a:srgbClr val="212121"/>
                </a:solidFill>
                <a:effectLst/>
                <a:latin typeface="system-ui"/>
              </a:rPr>
              <a:t>May</a:t>
            </a:r>
            <a:r>
              <a:rPr lang="it-IT" b="0" i="1" dirty="0">
                <a:solidFill>
                  <a:srgbClr val="212121"/>
                </a:solidFill>
                <a:effectLst/>
                <a:latin typeface="system-ui"/>
              </a:rPr>
              <a:t>. 2021, doi:10.3390/nu13051565</a:t>
            </a:r>
            <a:endParaRPr lang="it-IT" i="1" dirty="0"/>
          </a:p>
        </p:txBody>
      </p:sp>
      <p:sp>
        <p:nvSpPr>
          <p:cNvPr id="3" name="Titolo 6">
            <a:extLst>
              <a:ext uri="{FF2B5EF4-FFF2-40B4-BE49-F238E27FC236}">
                <a16:creationId xmlns:a16="http://schemas.microsoft.com/office/drawing/2014/main" id="{1075D3FF-6435-AD52-F518-33F741A6D3D8}"/>
              </a:ext>
            </a:extLst>
          </p:cNvPr>
          <p:cNvSpPr txBox="1">
            <a:spLocks/>
          </p:cNvSpPr>
          <p:nvPr/>
        </p:nvSpPr>
        <p:spPr>
          <a:xfrm>
            <a:off x="1108469" y="169435"/>
            <a:ext cx="9975062" cy="93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solidFill>
                  <a:schemeClr val="accent1"/>
                </a:solidFill>
                <a:latin typeface="Amasis MT Pro Black" panose="02040A04050005020304" pitchFamily="18" charset="0"/>
              </a:rPr>
              <a:t>NARRATIVE REWIEW</a:t>
            </a:r>
          </a:p>
        </p:txBody>
      </p:sp>
      <p:pic>
        <p:nvPicPr>
          <p:cNvPr id="8" name="Segnaposto contenuto 4" descr="Immagine che contiene testo, documento, menu, schermata&#10;&#10;Il contenuto generato dall'IA potrebbe non essere corretto.">
            <a:extLst>
              <a:ext uri="{FF2B5EF4-FFF2-40B4-BE49-F238E27FC236}">
                <a16:creationId xmlns:a16="http://schemas.microsoft.com/office/drawing/2014/main" id="{6C8BBA2F-7053-D533-A2CC-7A0D23617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12"/>
          <a:stretch>
            <a:fillRect/>
          </a:stretch>
        </p:blipFill>
        <p:spPr>
          <a:xfrm>
            <a:off x="468390" y="2017002"/>
            <a:ext cx="5371772" cy="367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346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2494</TotalTime>
  <Words>2786</Words>
  <Application>Microsoft Macintosh PowerPoint</Application>
  <PresentationFormat>Widescreen</PresentationFormat>
  <Paragraphs>161</Paragraphs>
  <Slides>14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Abadi</vt:lpstr>
      <vt:lpstr>Amasis MT Pro Black</vt:lpstr>
      <vt:lpstr>Calibri</vt:lpstr>
      <vt:lpstr>system-ui</vt:lpstr>
      <vt:lpstr>Wingdings</vt:lpstr>
      <vt:lpstr>RetrospectVTI</vt:lpstr>
      <vt:lpstr>INTEGRAZIONE NUTRIZIONALE PERIOPERATORIA NEI PAZIENTI POST-BARIATRICI CANDIDATI A CHIRURGIA PLASTICA RICOSTRUTTIVA: STATO DELL’ARTE </vt:lpstr>
      <vt:lpstr>BACKGROUND</vt:lpstr>
      <vt:lpstr>Presentazione standard di PowerPoint</vt:lpstr>
      <vt:lpstr>BACKGROUND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Noemi Zelaschi</cp:lastModifiedBy>
  <cp:revision>28</cp:revision>
  <dcterms:created xsi:type="dcterms:W3CDTF">2022-02-27T17:36:31Z</dcterms:created>
  <dcterms:modified xsi:type="dcterms:W3CDTF">2025-10-22T08:27:40Z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